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4" r:id="rId2"/>
  </p:sldMasterIdLst>
  <p:notesMasterIdLst>
    <p:notesMasterId r:id="rId45"/>
  </p:notesMasterIdLst>
  <p:handoutMasterIdLst>
    <p:handoutMasterId r:id="rId46"/>
  </p:handoutMasterIdLst>
  <p:sldIdLst>
    <p:sldId id="256" r:id="rId3"/>
    <p:sldId id="257" r:id="rId4"/>
    <p:sldId id="449" r:id="rId5"/>
    <p:sldId id="388" r:id="rId6"/>
    <p:sldId id="389" r:id="rId7"/>
    <p:sldId id="309" r:id="rId8"/>
    <p:sldId id="368" r:id="rId9"/>
    <p:sldId id="370" r:id="rId10"/>
    <p:sldId id="371" r:id="rId11"/>
    <p:sldId id="372" r:id="rId12"/>
    <p:sldId id="435" r:id="rId13"/>
    <p:sldId id="307" r:id="rId14"/>
    <p:sldId id="444" r:id="rId15"/>
    <p:sldId id="443" r:id="rId16"/>
    <p:sldId id="408" r:id="rId17"/>
    <p:sldId id="409" r:id="rId18"/>
    <p:sldId id="430" r:id="rId19"/>
    <p:sldId id="446" r:id="rId20"/>
    <p:sldId id="454" r:id="rId21"/>
    <p:sldId id="438" r:id="rId22"/>
    <p:sldId id="439" r:id="rId23"/>
    <p:sldId id="453" r:id="rId24"/>
    <p:sldId id="448" r:id="rId25"/>
    <p:sldId id="434" r:id="rId26"/>
    <p:sldId id="415" r:id="rId27"/>
    <p:sldId id="417" r:id="rId28"/>
    <p:sldId id="418" r:id="rId29"/>
    <p:sldId id="419" r:id="rId30"/>
    <p:sldId id="398" r:id="rId31"/>
    <p:sldId id="406" r:id="rId32"/>
    <p:sldId id="451" r:id="rId33"/>
    <p:sldId id="452" r:id="rId34"/>
    <p:sldId id="334" r:id="rId35"/>
    <p:sldId id="343" r:id="rId36"/>
    <p:sldId id="426" r:id="rId37"/>
    <p:sldId id="427" r:id="rId38"/>
    <p:sldId id="442" r:id="rId39"/>
    <p:sldId id="428" r:id="rId40"/>
    <p:sldId id="429" r:id="rId41"/>
    <p:sldId id="436" r:id="rId42"/>
    <p:sldId id="384" r:id="rId43"/>
    <p:sldId id="386" r:id="rId4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00FF"/>
    <a:srgbClr val="FF3300"/>
    <a:srgbClr val="FFCC00"/>
    <a:srgbClr val="9966FF"/>
    <a:srgbClr val="33CCFF"/>
    <a:srgbClr val="00FFFF"/>
    <a:srgbClr val="FF33CC"/>
    <a:srgbClr val="66CCFF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>
        <p:scale>
          <a:sx n="100" d="100"/>
          <a:sy n="100" d="100"/>
        </p:scale>
        <p:origin x="-1944" y="-24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47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54;&#1050;&#1054;&#1053;&#1063;&#1040;&#1058;&#1045;&#1051;&#1068;&#1053;&#1067;&#1049;%20&#1042;&#1040;&#1056;&#1048;&#1040;&#1053;&#1058;%20&#1085;&#1072;%20&#1087;&#1091;&#1073;&#1083;&#1080;&#1095;&#1085;&#1099;&#1077;%20&#1089;&#1083;&#1091;&#1096;&#1072;&#1085;&#1080;&#1103;\&#1087;&#1086;%20&#1076;&#1086;&#1093;&#1086;&#1076;&#1072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54;&#1050;&#1054;&#1053;&#1063;&#1040;&#1058;&#1045;&#1051;&#1068;&#1053;&#1067;&#1049;%20&#1042;&#1040;&#1056;&#1048;&#1040;&#1053;&#1058;%20&#1085;&#1072;%20&#1087;&#1091;&#1073;&#1083;&#1080;&#1095;&#1085;&#1099;&#1077;%20&#1089;&#1083;&#1091;&#1096;&#1072;&#1085;&#1080;&#1103;\&#1087;&#1086;%20&#1076;&#1086;&#1093;&#1086;&#1076;&#1072;&#1084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76;&#1083;&#1103;%20&#1089;&#1083;&#1072;&#1081;&#1076;&#107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76;&#1083;&#1103;%20&#1089;&#1083;&#1072;&#1081;&#1076;&#107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1.9637462235649546E-2"/>
                  <c:y val="2.4308723080003272E-3"/>
                </c:manualLayout>
              </c:layout>
              <c:showVal val="1"/>
            </c:dLbl>
            <c:dLbl>
              <c:idx val="1"/>
              <c:layout>
                <c:manualLayout>
                  <c:x val="1.5105740181268883E-2"/>
                  <c:y val="4.8617446160006527E-3"/>
                </c:manualLayout>
              </c:layout>
              <c:showVal val="1"/>
            </c:dLbl>
            <c:dLbl>
              <c:idx val="2"/>
              <c:layout>
                <c:manualLayout>
                  <c:x val="1.057401812688822E-2"/>
                  <c:y val="4.861744616000652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2017 год (отчет)</c:v>
                </c:pt>
                <c:pt idx="1">
                  <c:v>2018 год (утвержденный план)</c:v>
                </c:pt>
                <c:pt idx="2">
                  <c:v>2019 год (прогноз)</c:v>
                </c:pt>
                <c:pt idx="3">
                  <c:v>2020 год (прогноз)</c:v>
                </c:pt>
                <c:pt idx="4">
                  <c:v>2021 год (прогноз)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8.0000000000000043E-2</c:v>
                </c:pt>
                <c:pt idx="1">
                  <c:v>0.1</c:v>
                </c:pt>
                <c:pt idx="2">
                  <c:v>0.16</c:v>
                </c:pt>
                <c:pt idx="3">
                  <c:v>0.14000000000000001</c:v>
                </c:pt>
                <c:pt idx="4">
                  <c:v>0.15000000000000024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2.0833333333333412E-2"/>
                  <c:y val="-7.9365079365079413E-3"/>
                </c:manualLayout>
              </c:layout>
              <c:showVal val="1"/>
            </c:dLbl>
            <c:dLbl>
              <c:idx val="1"/>
              <c:layout>
                <c:manualLayout>
                  <c:x val="1.8518518518518583E-2"/>
                  <c:y val="-7.9365079365079413E-3"/>
                </c:manualLayout>
              </c:layout>
              <c:showVal val="1"/>
            </c:dLbl>
            <c:dLbl>
              <c:idx val="2"/>
              <c:layout>
                <c:manualLayout>
                  <c:x val="1.6203703703703703E-2"/>
                  <c:y val="-3.9682539682539802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2017 год (отчет)</c:v>
                </c:pt>
                <c:pt idx="1">
                  <c:v>2018 год (утвержденный план)</c:v>
                </c:pt>
                <c:pt idx="2">
                  <c:v>2019 год (прогноз)</c:v>
                </c:pt>
                <c:pt idx="3">
                  <c:v>2020 год (прогноз)</c:v>
                </c:pt>
                <c:pt idx="4">
                  <c:v>2021 год (прогноз)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4.0000000000000022E-2</c:v>
                </c:pt>
                <c:pt idx="1">
                  <c:v>3.0000000000000002E-2</c:v>
                </c:pt>
                <c:pt idx="2">
                  <c:v>3.0000000000000002E-2</c:v>
                </c:pt>
                <c:pt idx="3">
                  <c:v>2.0000000000000011E-2</c:v>
                </c:pt>
                <c:pt idx="4">
                  <c:v>3.0000000000000002E-2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1.6616314199395771E-2"/>
                  <c:y val="-7.2926169240009834E-3"/>
                </c:manualLayout>
              </c:layout>
              <c:showVal val="1"/>
            </c:dLbl>
            <c:dLbl>
              <c:idx val="2"/>
              <c:layout>
                <c:manualLayout>
                  <c:x val="9.0634441087619737E-3"/>
                  <c:y val="-7.2926169240009834E-3"/>
                </c:manualLayout>
              </c:layout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2017 год (отчет)</c:v>
                </c:pt>
                <c:pt idx="1">
                  <c:v>2018 год (утвержденный план)</c:v>
                </c:pt>
                <c:pt idx="2">
                  <c:v>2019 год (прогноз)</c:v>
                </c:pt>
                <c:pt idx="3">
                  <c:v>2020 год (прогноз)</c:v>
                </c:pt>
                <c:pt idx="4">
                  <c:v>2021 год (прогноз)</c:v>
                </c:pt>
              </c:strCache>
            </c:strRef>
          </c:cat>
          <c:val>
            <c:numRef>
              <c:f>Лист1!$D$2:$D$6</c:f>
              <c:numCache>
                <c:formatCode>0.0%</c:formatCode>
                <c:ptCount val="5"/>
                <c:pt idx="0">
                  <c:v>0.88</c:v>
                </c:pt>
                <c:pt idx="1">
                  <c:v>0.8700000000000021</c:v>
                </c:pt>
                <c:pt idx="2">
                  <c:v>0.81</c:v>
                </c:pt>
                <c:pt idx="3">
                  <c:v>0.84000000000000064</c:v>
                </c:pt>
                <c:pt idx="4">
                  <c:v>0.82000000000000062</c:v>
                </c:pt>
              </c:numCache>
            </c:numRef>
          </c:val>
        </c:ser>
        <c:shape val="cylinder"/>
        <c:axId val="116955776"/>
        <c:axId val="112984448"/>
        <c:axId val="0"/>
      </c:bar3DChart>
      <c:catAx>
        <c:axId val="11695577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2984448"/>
        <c:crosses val="autoZero"/>
        <c:auto val="1"/>
        <c:lblAlgn val="ctr"/>
        <c:lblOffset val="100"/>
      </c:catAx>
      <c:valAx>
        <c:axId val="112984448"/>
        <c:scaling>
          <c:orientation val="minMax"/>
        </c:scaling>
        <c:axPos val="b"/>
        <c:majorGridlines/>
        <c:numFmt formatCode="0.0%" sourceLinked="1"/>
        <c:tickLblPos val="nextTo"/>
        <c:crossAx val="1169557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 год (исполнение)</c:v>
                </c:pt>
                <c:pt idx="1">
                  <c:v>2018 год (утвержденный бюджет)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316038.59999999998</c:v>
                </c:pt>
                <c:pt idx="1">
                  <c:v>329357.8</c:v>
                </c:pt>
                <c:pt idx="2">
                  <c:v>566217.5</c:v>
                </c:pt>
                <c:pt idx="3">
                  <c:v>527178.30000000005</c:v>
                </c:pt>
                <c:pt idx="4">
                  <c:v>492983.6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 год (исполнение)</c:v>
                </c:pt>
                <c:pt idx="1">
                  <c:v>2018 год (утвержденный бюджет)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0</c:v>
                </c:pt>
                <c:pt idx="1">
                  <c:v>8015.1</c:v>
                </c:pt>
                <c:pt idx="2">
                  <c:v>8797.5</c:v>
                </c:pt>
                <c:pt idx="3">
                  <c:v>9062.4</c:v>
                </c:pt>
                <c:pt idx="4">
                  <c:v>9062.4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 год (исполнение)</c:v>
                </c:pt>
                <c:pt idx="1">
                  <c:v>2018 год (утвержденный бюджет)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43501.7</c:v>
                </c:pt>
                <c:pt idx="1">
                  <c:v>45027.8</c:v>
                </c:pt>
                <c:pt idx="2">
                  <c:v>46122</c:v>
                </c:pt>
                <c:pt idx="3">
                  <c:v>46751.199999999997</c:v>
                </c:pt>
                <c:pt idx="4">
                  <c:v>47391.6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Местные налоги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 год (исполнение)</c:v>
                </c:pt>
                <c:pt idx="1">
                  <c:v>2018 год (утвержденный бюджет)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516.9</c:v>
                </c:pt>
                <c:pt idx="1">
                  <c:v>550</c:v>
                </c:pt>
                <c:pt idx="2">
                  <c:v>206</c:v>
                </c:pt>
                <c:pt idx="3">
                  <c:v>206</c:v>
                </c:pt>
                <c:pt idx="4">
                  <c:v>206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Госпошлина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 год (исполнение)</c:v>
                </c:pt>
                <c:pt idx="1">
                  <c:v>2018 год (утвержденный бюджет)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5039.5</c:v>
                </c:pt>
                <c:pt idx="1">
                  <c:v>5561.3</c:v>
                </c:pt>
                <c:pt idx="2">
                  <c:v>3370</c:v>
                </c:pt>
                <c:pt idx="3">
                  <c:v>3370</c:v>
                </c:pt>
                <c:pt idx="4">
                  <c:v>3370</c:v>
                </c:pt>
              </c:numCache>
            </c:numRef>
          </c:val>
        </c:ser>
        <c:shape val="box"/>
        <c:axId val="117014912"/>
        <c:axId val="117016448"/>
        <c:axId val="0"/>
      </c:bar3DChart>
      <c:catAx>
        <c:axId val="117014912"/>
        <c:scaling>
          <c:orientation val="minMax"/>
        </c:scaling>
        <c:axPos val="b"/>
        <c:tickLblPos val="nextTo"/>
        <c:crossAx val="117016448"/>
        <c:crosses val="autoZero"/>
        <c:auto val="1"/>
        <c:lblAlgn val="ctr"/>
        <c:lblOffset val="100"/>
      </c:catAx>
      <c:valAx>
        <c:axId val="117016448"/>
        <c:scaling>
          <c:orientation val="minMax"/>
        </c:scaling>
        <c:axPos val="l"/>
        <c:majorGridlines/>
        <c:numFmt formatCode="#,##0.0" sourceLinked="1"/>
        <c:tickLblPos val="nextTo"/>
        <c:crossAx val="117014912"/>
        <c:crosses val="autoZero"/>
        <c:crossBetween val="between"/>
        <c:majorUnit val="100000"/>
        <c:minorUnit val="100000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'слайд 10 в изм'!$C$4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'слайд 10 в изм'!$B$5:$B$9</c:f>
              <c:strCache>
                <c:ptCount val="5"/>
                <c:pt idx="0">
                  <c:v>2017 год (отчет)</c:v>
                </c:pt>
                <c:pt idx="1">
                  <c:v>2018 (утвержденный бюджет)</c:v>
                </c:pt>
                <c:pt idx="2">
                  <c:v>2019 (прогноз)</c:v>
                </c:pt>
                <c:pt idx="3">
                  <c:v>2020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'слайд 10 в изм'!$C$5:$C$9</c:f>
              <c:numCache>
                <c:formatCode>#,##0.0</c:formatCode>
                <c:ptCount val="5"/>
                <c:pt idx="0">
                  <c:v>58050.9</c:v>
                </c:pt>
                <c:pt idx="1">
                  <c:v>48772</c:v>
                </c:pt>
                <c:pt idx="2">
                  <c:v>47715.4</c:v>
                </c:pt>
                <c:pt idx="3">
                  <c:v>47712.1</c:v>
                </c:pt>
                <c:pt idx="4">
                  <c:v>47712.1</c:v>
                </c:pt>
              </c:numCache>
            </c:numRef>
          </c:val>
        </c:ser>
        <c:ser>
          <c:idx val="1"/>
          <c:order val="1"/>
          <c:tx>
            <c:strRef>
              <c:f>'слайд 10 в изм'!$D$4</c:f>
              <c:strCache>
                <c:ptCount val="1"/>
                <c:pt idx="0">
                  <c:v>Доходы от продажи активов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'слайд 10 в изм'!$B$5:$B$9</c:f>
              <c:strCache>
                <c:ptCount val="5"/>
                <c:pt idx="0">
                  <c:v>2017 год (отчет)</c:v>
                </c:pt>
                <c:pt idx="1">
                  <c:v>2018 (утвержденный бюджет)</c:v>
                </c:pt>
                <c:pt idx="2">
                  <c:v>2019 (прогноз)</c:v>
                </c:pt>
                <c:pt idx="3">
                  <c:v>2020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'слайд 10 в изм'!$D$5:$D$9</c:f>
              <c:numCache>
                <c:formatCode>#,##0.0</c:formatCode>
                <c:ptCount val="5"/>
                <c:pt idx="0">
                  <c:v>45967.9</c:v>
                </c:pt>
                <c:pt idx="1">
                  <c:v>37095</c:v>
                </c:pt>
                <c:pt idx="2">
                  <c:v>2490</c:v>
                </c:pt>
                <c:pt idx="3">
                  <c:v>2390</c:v>
                </c:pt>
                <c:pt idx="4">
                  <c:v>2621.1</c:v>
                </c:pt>
              </c:numCache>
            </c:numRef>
          </c:val>
        </c:ser>
        <c:ser>
          <c:idx val="2"/>
          <c:order val="2"/>
          <c:tx>
            <c:strRef>
              <c:f>'слайд 10 в изм'!$E$4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'слайд 10 в изм'!$B$5:$B$9</c:f>
              <c:strCache>
                <c:ptCount val="5"/>
                <c:pt idx="0">
                  <c:v>2017 год (отчет)</c:v>
                </c:pt>
                <c:pt idx="1">
                  <c:v>2018 (утвержденный бюджет)</c:v>
                </c:pt>
                <c:pt idx="2">
                  <c:v>2019 (прогноз)</c:v>
                </c:pt>
                <c:pt idx="3">
                  <c:v>2020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'слайд 10 в изм'!$E$5:$E$9</c:f>
              <c:numCache>
                <c:formatCode>#,##0.0</c:formatCode>
                <c:ptCount val="5"/>
                <c:pt idx="0">
                  <c:v>44897.3</c:v>
                </c:pt>
                <c:pt idx="1">
                  <c:v>27424.6</c:v>
                </c:pt>
                <c:pt idx="2">
                  <c:v>45888.2</c:v>
                </c:pt>
                <c:pt idx="3">
                  <c:v>45760.3</c:v>
                </c:pt>
                <c:pt idx="4">
                  <c:v>45710.3</c:v>
                </c:pt>
              </c:numCache>
            </c:numRef>
          </c:val>
        </c:ser>
        <c:ser>
          <c:idx val="3"/>
          <c:order val="3"/>
          <c:tx>
            <c:strRef>
              <c:f>'слайд 10 в изм'!$F$4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'слайд 10 в изм'!$B$5:$B$9</c:f>
              <c:strCache>
                <c:ptCount val="5"/>
                <c:pt idx="0">
                  <c:v>2017 год (отчет)</c:v>
                </c:pt>
                <c:pt idx="1">
                  <c:v>2018 (утвержденный бюджет)</c:v>
                </c:pt>
                <c:pt idx="2">
                  <c:v>2019 (прогноз)</c:v>
                </c:pt>
                <c:pt idx="3">
                  <c:v>2020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'слайд 10 в изм'!$F$5:$F$9</c:f>
              <c:numCache>
                <c:formatCode>#,##0.0</c:formatCode>
                <c:ptCount val="5"/>
                <c:pt idx="0">
                  <c:v>10922.1</c:v>
                </c:pt>
                <c:pt idx="1">
                  <c:v>5731.4</c:v>
                </c:pt>
                <c:pt idx="2">
                  <c:v>3477.4</c:v>
                </c:pt>
                <c:pt idx="3">
                  <c:v>3487.1</c:v>
                </c:pt>
                <c:pt idx="4">
                  <c:v>3487.2</c:v>
                </c:pt>
              </c:numCache>
            </c:numRef>
          </c:val>
        </c:ser>
        <c:shape val="cylinder"/>
        <c:axId val="67037056"/>
        <c:axId val="67038592"/>
        <c:axId val="0"/>
      </c:bar3DChart>
      <c:catAx>
        <c:axId val="67037056"/>
        <c:scaling>
          <c:orientation val="minMax"/>
        </c:scaling>
        <c:axPos val="b"/>
        <c:tickLblPos val="nextTo"/>
        <c:crossAx val="67038592"/>
        <c:crosses val="autoZero"/>
        <c:auto val="1"/>
        <c:lblAlgn val="ctr"/>
        <c:lblOffset val="100"/>
      </c:catAx>
      <c:valAx>
        <c:axId val="67038592"/>
        <c:scaling>
          <c:orientation val="minMax"/>
        </c:scaling>
        <c:axPos val="l"/>
        <c:majorGridlines/>
        <c:numFmt formatCode="#,##0.0" sourceLinked="1"/>
        <c:tickLblPos val="nextTo"/>
        <c:crossAx val="67037056"/>
        <c:crosses val="autoZero"/>
        <c:crossBetween val="between"/>
      </c:valAx>
      <c:spPr>
        <a:noFill/>
      </c:spPr>
    </c:plotArea>
    <c:legend>
      <c:legendPos val="r"/>
      <c:layout/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Лист5!$A$6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66FFFF"/>
            </a:solidFill>
          </c:spPr>
          <c:cat>
            <c:strRef>
              <c:f>Лист5!$B$5:$F$5</c:f>
              <c:strCache>
                <c:ptCount val="5"/>
                <c:pt idx="0">
                  <c:v>2017 (отчет)</c:v>
                </c:pt>
                <c:pt idx="1">
                  <c:v>2018 (утвержденный бюджет)</c:v>
                </c:pt>
                <c:pt idx="2">
                  <c:v>2019 (прогноз)</c:v>
                </c:pt>
                <c:pt idx="3">
                  <c:v>2020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Лист5!$B$6:$F$6</c:f>
              <c:numCache>
                <c:formatCode>#,##0.0</c:formatCode>
                <c:ptCount val="5"/>
                <c:pt idx="0">
                  <c:v>1203035.2</c:v>
                </c:pt>
                <c:pt idx="1">
                  <c:v>760651.2</c:v>
                </c:pt>
                <c:pt idx="2">
                  <c:v>825446.7</c:v>
                </c:pt>
                <c:pt idx="3">
                  <c:v>678462.9</c:v>
                </c:pt>
                <c:pt idx="4">
                  <c:v>703988</c:v>
                </c:pt>
              </c:numCache>
            </c:numRef>
          </c:val>
        </c:ser>
        <c:ser>
          <c:idx val="1"/>
          <c:order val="1"/>
          <c:tx>
            <c:strRef>
              <c:f>Лист5!$A$7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FF99"/>
            </a:solidFill>
          </c:spPr>
          <c:cat>
            <c:strRef>
              <c:f>Лист5!$B$5:$F$5</c:f>
              <c:strCache>
                <c:ptCount val="5"/>
                <c:pt idx="0">
                  <c:v>2017 (отчет)</c:v>
                </c:pt>
                <c:pt idx="1">
                  <c:v>2018 (утвержденный бюджет)</c:v>
                </c:pt>
                <c:pt idx="2">
                  <c:v>2019 (прогноз)</c:v>
                </c:pt>
                <c:pt idx="3">
                  <c:v>2020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Лист5!$B$7:$F$7</c:f>
              <c:numCache>
                <c:formatCode>#,##0.0</c:formatCode>
                <c:ptCount val="5"/>
                <c:pt idx="0">
                  <c:v>844936.6</c:v>
                </c:pt>
                <c:pt idx="1">
                  <c:v>690163</c:v>
                </c:pt>
                <c:pt idx="2">
                  <c:v>518675.7</c:v>
                </c:pt>
                <c:pt idx="3">
                  <c:v>1127429.5</c:v>
                </c:pt>
                <c:pt idx="4">
                  <c:v>496616.2</c:v>
                </c:pt>
              </c:numCache>
            </c:numRef>
          </c:val>
        </c:ser>
        <c:ser>
          <c:idx val="2"/>
          <c:order val="2"/>
          <c:tx>
            <c:strRef>
              <c:f>Лист5!$A$8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CCC"/>
            </a:solidFill>
          </c:spPr>
          <c:cat>
            <c:strRef>
              <c:f>Лист5!$B$5:$F$5</c:f>
              <c:strCache>
                <c:ptCount val="5"/>
                <c:pt idx="0">
                  <c:v>2017 (отчет)</c:v>
                </c:pt>
                <c:pt idx="1">
                  <c:v>2018 (утвержденный бюджет)</c:v>
                </c:pt>
                <c:pt idx="2">
                  <c:v>2019 (прогноз)</c:v>
                </c:pt>
                <c:pt idx="3">
                  <c:v>2020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Лист5!$B$8:$F$8</c:f>
              <c:numCache>
                <c:formatCode>#,##0.0</c:formatCode>
                <c:ptCount val="5"/>
                <c:pt idx="0">
                  <c:v>1464045.4</c:v>
                </c:pt>
                <c:pt idx="1">
                  <c:v>1558914.3</c:v>
                </c:pt>
                <c:pt idx="2">
                  <c:v>1684307.4</c:v>
                </c:pt>
                <c:pt idx="3">
                  <c:v>1696091.4</c:v>
                </c:pt>
                <c:pt idx="4">
                  <c:v>1704487</c:v>
                </c:pt>
              </c:numCache>
            </c:numRef>
          </c:val>
        </c:ser>
        <c:ser>
          <c:idx val="3"/>
          <c:order val="3"/>
          <c:tx>
            <c:strRef>
              <c:f>Лист5!$A$9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2017 (отчет)</c:v>
                </c:pt>
                <c:pt idx="1">
                  <c:v>2018 (утвержденный бюджет)</c:v>
                </c:pt>
                <c:pt idx="2">
                  <c:v>2019 (прогноз)</c:v>
                </c:pt>
                <c:pt idx="3">
                  <c:v>2020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Лист5!$B$9:$F$9</c:f>
              <c:numCache>
                <c:formatCode>#,##0.0</c:formatCode>
                <c:ptCount val="5"/>
                <c:pt idx="0">
                  <c:v>272748.2</c:v>
                </c:pt>
                <c:pt idx="1">
                  <c:v>231336.9</c:v>
                </c:pt>
                <c:pt idx="2">
                  <c:v>210215.7</c:v>
                </c:pt>
                <c:pt idx="3">
                  <c:v>139924.6</c:v>
                </c:pt>
                <c:pt idx="4">
                  <c:v>144180.1</c:v>
                </c:pt>
              </c:numCache>
            </c:numRef>
          </c:val>
        </c:ser>
        <c:ser>
          <c:idx val="4"/>
          <c:order val="4"/>
          <c:tx>
            <c:strRef>
              <c:f>Лист5!$A$10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2017 (отчет)</c:v>
                </c:pt>
                <c:pt idx="1">
                  <c:v>2018 (утвержденный бюджет)</c:v>
                </c:pt>
                <c:pt idx="2">
                  <c:v>2019 (прогноз)</c:v>
                </c:pt>
                <c:pt idx="3">
                  <c:v>2020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Лист5!$B$10:$F$10</c:f>
              <c:numCache>
                <c:formatCode>#,##0.0</c:formatCode>
                <c:ptCount val="5"/>
                <c:pt idx="0">
                  <c:v>48573.1</c:v>
                </c:pt>
                <c:pt idx="1">
                  <c:v>6278.5</c:v>
                </c:pt>
                <c:pt idx="2">
                  <c:v>5467.9</c:v>
                </c:pt>
                <c:pt idx="3">
                  <c:v>6707.6</c:v>
                </c:pt>
                <c:pt idx="4">
                  <c:v>5794.3</c:v>
                </c:pt>
              </c:numCache>
            </c:numRef>
          </c:val>
        </c:ser>
        <c:ser>
          <c:idx val="5"/>
          <c:order val="5"/>
          <c:tx>
            <c:strRef>
              <c:f>Лист5!$A$11</c:f>
              <c:strCache>
                <c:ptCount val="1"/>
                <c:pt idx="0">
                  <c:v>Доходы от возврата целевых средств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2017 (отчет)</c:v>
                </c:pt>
                <c:pt idx="1">
                  <c:v>2018 (утвержденный бюджет)</c:v>
                </c:pt>
                <c:pt idx="2">
                  <c:v>2019 (прогноз)</c:v>
                </c:pt>
                <c:pt idx="3">
                  <c:v>2020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Лист5!$B$11:$F$11</c:f>
            </c:numRef>
          </c:val>
        </c:ser>
        <c:ser>
          <c:idx val="6"/>
          <c:order val="6"/>
          <c:tx>
            <c:strRef>
              <c:f>Лист5!$A$12</c:f>
              <c:strCache>
                <c:ptCount val="1"/>
                <c:pt idx="0">
                  <c:v>Возврат целевых средств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2017 (отчет)</c:v>
                </c:pt>
                <c:pt idx="1">
                  <c:v>2018 (утвержденный бюджет)</c:v>
                </c:pt>
                <c:pt idx="2">
                  <c:v>2019 (прогноз)</c:v>
                </c:pt>
                <c:pt idx="3">
                  <c:v>2020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Лист5!$B$12:$F$12</c:f>
            </c:numRef>
          </c:val>
        </c:ser>
        <c:shape val="cylinder"/>
        <c:axId val="88924928"/>
        <c:axId val="88926464"/>
        <c:axId val="0"/>
      </c:bar3DChart>
      <c:catAx>
        <c:axId val="8892492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8926464"/>
        <c:crosses val="autoZero"/>
        <c:auto val="1"/>
        <c:lblAlgn val="ctr"/>
        <c:lblOffset val="100"/>
      </c:catAx>
      <c:valAx>
        <c:axId val="88926464"/>
        <c:scaling>
          <c:orientation val="minMax"/>
        </c:scaling>
        <c:axPos val="l"/>
        <c:majorGridlines/>
        <c:numFmt formatCode="#,##0.0" sourceLinked="1"/>
        <c:tickLblPos val="nextTo"/>
        <c:crossAx val="88924928"/>
        <c:crosses val="autoZero"/>
        <c:crossBetween val="between"/>
      </c:valAx>
      <c:spPr>
        <a:noFill/>
      </c:spPr>
    </c:plotArea>
    <c:legend>
      <c:legendPos val="r"/>
      <c:layout/>
      <c:spPr>
        <a:noFill/>
      </c:spPr>
      <c:txPr>
        <a:bodyPr/>
        <a:lstStyle/>
        <a:p>
          <a:pPr>
            <a:defRPr sz="1800"/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5.8736763508009812E-2"/>
          <c:y val="2.8015091863517059E-2"/>
          <c:w val="0.59368279934835266"/>
          <c:h val="0.89912237532808403"/>
        </c:manualLayout>
      </c:layout>
      <c:bar3DChart>
        <c:barDir val="col"/>
        <c:grouping val="stacked"/>
        <c:ser>
          <c:idx val="0"/>
          <c:order val="0"/>
          <c:tx>
            <c:strRef>
              <c:f>программный!$I$8</c:f>
              <c:strCache>
                <c:ptCount val="1"/>
                <c:pt idx="0">
                  <c:v>Прочие программы</c:v>
                </c:pt>
              </c:strCache>
            </c:strRef>
          </c:tx>
          <c:dLbls>
            <c:dLbl>
              <c:idx val="0"/>
              <c:layout>
                <c:manualLayout>
                  <c:x val="7.183908045977012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2931034482758621E-2"/>
                  <c:y val="-4.6296296296297014E-3"/>
                </c:manualLayout>
              </c:layout>
              <c:showVal val="1"/>
            </c:dLbl>
            <c:dLbl>
              <c:idx val="2"/>
              <c:layout>
                <c:manualLayout>
                  <c:x val="1.0057471264368343E-2"/>
                  <c:y val="-4.6296296296297014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</c:dLbls>
          <c:cat>
            <c:strRef>
              <c:f>программный!$J$7:$L$7</c:f>
              <c:strCache>
                <c:ptCount val="3"/>
                <c:pt idx="0">
                  <c:v>2017 год (отчет)</c:v>
                </c:pt>
                <c:pt idx="1">
                  <c:v>2018 год (план)</c:v>
                </c:pt>
                <c:pt idx="2">
                  <c:v>2019 год (проект)</c:v>
                </c:pt>
              </c:strCache>
            </c:strRef>
          </c:cat>
          <c:val>
            <c:numRef>
              <c:f>программный!$J$8:$L$8</c:f>
              <c:numCache>
                <c:formatCode>#,##0.0</c:formatCode>
                <c:ptCount val="3"/>
                <c:pt idx="0">
                  <c:v>288200.7</c:v>
                </c:pt>
                <c:pt idx="1">
                  <c:v>385238.3</c:v>
                </c:pt>
                <c:pt idx="2">
                  <c:v>417392.10000000003</c:v>
                </c:pt>
              </c:numCache>
            </c:numRef>
          </c:val>
        </c:ser>
        <c:ser>
          <c:idx val="1"/>
          <c:order val="1"/>
          <c:tx>
            <c:strRef>
              <c:f>программный!$I$9</c:f>
              <c:strCache>
                <c:ptCount val="1"/>
                <c:pt idx="0">
                  <c:v>Социально-экономическое развитие</c:v>
                </c:pt>
              </c:strCache>
            </c:strRef>
          </c:tx>
          <c:dLbls>
            <c:dLbl>
              <c:idx val="0"/>
              <c:layout>
                <c:manualLayout>
                  <c:x val="1.4367816091954019E-2"/>
                  <c:y val="-4.6296296296297014E-3"/>
                </c:manualLayout>
              </c:layout>
              <c:showVal val="1"/>
            </c:dLbl>
            <c:dLbl>
              <c:idx val="1"/>
              <c:layout>
                <c:manualLayout>
                  <c:x val="1.1494252873563218E-2"/>
                  <c:y val="6.944444444444654E-3"/>
                </c:manualLayout>
              </c:layout>
              <c:showVal val="1"/>
            </c:dLbl>
            <c:dLbl>
              <c:idx val="2"/>
              <c:layout>
                <c:manualLayout>
                  <c:x val="1.005747126436841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программный!$J$7:$L$7</c:f>
              <c:strCache>
                <c:ptCount val="3"/>
                <c:pt idx="0">
                  <c:v>2017 год (отчет)</c:v>
                </c:pt>
                <c:pt idx="1">
                  <c:v>2018 год (план)</c:v>
                </c:pt>
                <c:pt idx="2">
                  <c:v>2019 год (проект)</c:v>
                </c:pt>
              </c:strCache>
            </c:strRef>
          </c:cat>
          <c:val>
            <c:numRef>
              <c:f>программный!$J$9:$L$9</c:f>
              <c:numCache>
                <c:formatCode>#,##0.0</c:formatCode>
                <c:ptCount val="3"/>
                <c:pt idx="0">
                  <c:v>1307831.9000000004</c:v>
                </c:pt>
                <c:pt idx="1">
                  <c:v>1160458.4000000004</c:v>
                </c:pt>
                <c:pt idx="2">
                  <c:v>1070601</c:v>
                </c:pt>
              </c:numCache>
            </c:numRef>
          </c:val>
        </c:ser>
        <c:ser>
          <c:idx val="2"/>
          <c:order val="2"/>
          <c:tx>
            <c:strRef>
              <c:f>программный!$I$10</c:f>
              <c:strCache>
                <c:ptCount val="1"/>
                <c:pt idx="0">
                  <c:v>Социально-культурное развитие</c:v>
                </c:pt>
              </c:strCache>
            </c:strRef>
          </c:tx>
          <c:dLbls>
            <c:dLbl>
              <c:idx val="0"/>
              <c:layout>
                <c:manualLayout>
                  <c:x val="1.4367816091954019E-2"/>
                  <c:y val="4.243778136007204E-17"/>
                </c:manualLayout>
              </c:layout>
              <c:showVal val="1"/>
            </c:dLbl>
            <c:dLbl>
              <c:idx val="1"/>
              <c:layout>
                <c:manualLayout>
                  <c:x val="1.1494252873563218E-2"/>
                  <c:y val="-4.6296296296297014E-3"/>
                </c:manualLayout>
              </c:layout>
              <c:showVal val="1"/>
            </c:dLbl>
            <c:dLbl>
              <c:idx val="2"/>
              <c:layout>
                <c:manualLayout>
                  <c:x val="1.7241379310344841E-2"/>
                  <c:y val="9.259259259259678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программный!$J$7:$L$7</c:f>
              <c:strCache>
                <c:ptCount val="3"/>
                <c:pt idx="0">
                  <c:v>2017 год (отчет)</c:v>
                </c:pt>
                <c:pt idx="1">
                  <c:v>2018 год (план)</c:v>
                </c:pt>
                <c:pt idx="2">
                  <c:v>2019 год (проект)</c:v>
                </c:pt>
              </c:strCache>
            </c:strRef>
          </c:cat>
          <c:val>
            <c:numRef>
              <c:f>программный!$J$10:$L$10</c:f>
              <c:numCache>
                <c:formatCode>#,##0.0</c:formatCode>
                <c:ptCount val="3"/>
                <c:pt idx="0">
                  <c:v>2214942.7999999998</c:v>
                </c:pt>
                <c:pt idx="1">
                  <c:v>2248161.9</c:v>
                </c:pt>
                <c:pt idx="2">
                  <c:v>2358821.9</c:v>
                </c:pt>
              </c:numCache>
            </c:numRef>
          </c:val>
        </c:ser>
        <c:shape val="cylinder"/>
        <c:axId val="88964096"/>
        <c:axId val="88969984"/>
        <c:axId val="0"/>
      </c:bar3DChart>
      <c:catAx>
        <c:axId val="889640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88969984"/>
        <c:crosses val="autoZero"/>
        <c:auto val="1"/>
        <c:lblAlgn val="ctr"/>
        <c:lblOffset val="100"/>
      </c:catAx>
      <c:valAx>
        <c:axId val="88969984"/>
        <c:scaling>
          <c:orientation val="minMax"/>
        </c:scaling>
        <c:axPos val="l"/>
        <c:majorGridlines/>
        <c:numFmt formatCode="#,##0.0" sourceLinked="1"/>
        <c:tickLblPos val="nextTo"/>
        <c:crossAx val="88964096"/>
        <c:crosses val="autoZero"/>
        <c:crossBetween val="between"/>
      </c:valAx>
    </c:plotArea>
    <c:legend>
      <c:legendPos val="r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>
        <c:manualLayout>
          <c:xMode val="edge"/>
          <c:yMode val="edge"/>
          <c:x val="0.65376498545789885"/>
          <c:y val="1.3606144408331683E-2"/>
          <c:w val="0.29968846799555826"/>
          <c:h val="0.9544608220863359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/>
              <a:t>201</a:t>
            </a:r>
            <a:r>
              <a:rPr lang="ru-RU"/>
              <a:t>9 год</a:t>
            </a:r>
            <a:endParaRPr lang="en-US"/>
          </a:p>
        </c:rich>
      </c:tx>
    </c:title>
    <c:view3D>
      <c:rotX val="30"/>
      <c:rotY val="30"/>
      <c:perspective val="30"/>
    </c:view3D>
    <c:plotArea>
      <c:layout>
        <c:manualLayout>
          <c:layoutTarget val="inner"/>
          <c:xMode val="edge"/>
          <c:yMode val="edge"/>
          <c:x val="7.242063492063551E-2"/>
          <c:y val="0.17534082136791726"/>
          <c:w val="0.83134920634920995"/>
          <c:h val="0.75464933611240315"/>
        </c:manualLayout>
      </c:layout>
      <c:pie3DChart>
        <c:varyColors val="1"/>
        <c:ser>
          <c:idx val="0"/>
          <c:order val="0"/>
          <c:dPt>
            <c:idx val="4"/>
            <c:explosion val="34"/>
            <c:spPr>
              <a:scene3d>
                <a:camera prst="orthographicFront"/>
                <a:lightRig rig="threePt" dir="t"/>
              </a:scene3d>
              <a:sp3d prstMaterial="softEdge"/>
            </c:spPr>
          </c:dPt>
          <c:dLbls>
            <c:dLbl>
              <c:idx val="0"/>
              <c:layout>
                <c:manualLayout>
                  <c:x val="-5.9341754155730855E-2"/>
                  <c:y val="3.1864513771221632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ОБЩЕГОСУДАРСТВЕННЫЕ ВОПРОСЫ</a:t>
                    </a:r>
                  </a:p>
                  <a:p>
                    <a:endParaRPr lang="ru-RU" dirty="0" smtClean="0"/>
                  </a:p>
                  <a:p>
                    <a:r>
                      <a:rPr lang="en-US" dirty="0" smtClean="0"/>
                      <a:t>11,1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400" dirty="0" smtClean="0"/>
                      <a:t>НАЦИОНАЛЬНАЯ ЭКОНОМИКА</a:t>
                    </a:r>
                  </a:p>
                  <a:p>
                    <a:r>
                      <a:rPr lang="en-US" dirty="0" smtClean="0"/>
                      <a:t>11,2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400" smtClean="0"/>
                      <a:t>ЖИЛИЩНО-КОММУНАЛЬНОЕ</a:t>
                    </a:r>
                    <a:r>
                      <a:rPr lang="ru-RU" sz="1400" baseline="0" smtClean="0"/>
                      <a:t> ХОЗЯЙСТВО</a:t>
                    </a:r>
                  </a:p>
                  <a:p>
                    <a:r>
                      <a:rPr lang="en-US" smtClean="0"/>
                      <a:t>7,9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4"/>
              <c:layout>
                <c:manualLayout>
                  <c:x val="6.7583114610673834E-3"/>
                  <c:y val="-4.9784558180227471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ОБРАЗОВАНИЕ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50,4%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-3.4516841644794398E-2"/>
                  <c:y val="5.645086030912802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КУЛЬТУРА</a:t>
                    </a:r>
                  </a:p>
                  <a:p>
                    <a:r>
                      <a:rPr lang="en-US" dirty="0" smtClean="0"/>
                      <a:t>5,2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1400" smtClean="0"/>
                      <a:t>СОЦИАЛЬНАЯ ПОЛИТИКА</a:t>
                    </a:r>
                  </a:p>
                  <a:p>
                    <a:r>
                      <a:rPr lang="en-US" smtClean="0"/>
                      <a:t>5,3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1400" smtClean="0"/>
                      <a:t>МЕЖБЮДЖЕТНЫЕ ТРАНСФЕРТЫ</a:t>
                    </a:r>
                  </a:p>
                  <a:p>
                    <a:r>
                      <a:rPr lang="en-US" smtClean="0"/>
                      <a:t>8,0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numFmt formatCode="0.0%" sourceLinked="0"/>
            <c:txPr>
              <a:bodyPr/>
              <a:lstStyle/>
              <a:p>
                <a:pPr>
                  <a:defRPr sz="16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Лист5!$A$32</c:f>
              <c:strCache>
                <c:ptCount val="1"/>
                <c:pt idx="0">
                  <c:v>Образование</c:v>
                </c:pt>
              </c:strCache>
            </c:strRef>
          </c:cat>
          <c:val>
            <c:numRef>
              <c:f>Лист5!$D$7:$D$49</c:f>
              <c:numCache>
                <c:formatCode>General</c:formatCode>
                <c:ptCount val="9"/>
                <c:pt idx="0" formatCode="#,##0.0">
                  <c:v>436456.7</c:v>
                </c:pt>
                <c:pt idx="2" formatCode="#,##0.0">
                  <c:v>439657.2</c:v>
                </c:pt>
                <c:pt idx="3" formatCode="#,##0.0">
                  <c:v>311651.40000000002</c:v>
                </c:pt>
                <c:pt idx="4" formatCode="#,##0.0">
                  <c:v>1979529.5</c:v>
                </c:pt>
                <c:pt idx="5" formatCode="#,##0.0">
                  <c:v>204382.3</c:v>
                </c:pt>
                <c:pt idx="6" formatCode="#,##0.0">
                  <c:v>208653.1</c:v>
                </c:pt>
                <c:pt idx="7" formatCode="#,##0.0">
                  <c:v>312228.5</c:v>
                </c:pt>
                <c:pt idx="8" formatCode="#,##0.0">
                  <c:v>32038.6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2725551667152718"/>
          <c:y val="0.16304347826086971"/>
          <c:w val="0.501186205890915"/>
          <c:h val="0.59288029213739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6"/>
          <c:dPt>
            <c:idx val="0"/>
            <c:explosion val="8"/>
          </c:dPt>
          <c:dPt>
            <c:idx val="1"/>
            <c:explosion val="0"/>
          </c:dPt>
          <c:cat>
            <c:strRef>
              <c:f>Лист1!$A$2:$A$3</c:f>
              <c:strCache>
                <c:ptCount val="2"/>
                <c:pt idx="0">
                  <c:v>Бюджет автономного округа</c:v>
                </c:pt>
                <c:pt idx="1">
                  <c:v>Бюджет района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1337</c:v>
                </c:pt>
                <c:pt idx="1">
                  <c:v>642.6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329444930494863"/>
          <c:y val="0.19160647038685383"/>
          <c:w val="0.32744629143579723"/>
          <c:h val="0.36992582448933031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01.01.2016 г.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117588.2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01.01.2017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26654.5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01.01.2018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57729.1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01.01.2019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86159.9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 01.01.2020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Лист1!$F$2</c:f>
              <c:numCache>
                <c:formatCode>#,##0.0</c:formatCode>
                <c:ptCount val="1"/>
                <c:pt idx="0">
                  <c:v>34432.6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 01.01.2021 г.</c:v>
                </c:pt>
              </c:strCache>
            </c:strRef>
          </c:tx>
          <c:dLbls>
            <c:dLbl>
              <c:idx val="0"/>
              <c:layout>
                <c:manualLayout>
                  <c:x val="3.3333333333333257E-2"/>
                  <c:y val="0.15312500000000001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Лист1!$G$2</c:f>
              <c:numCache>
                <c:formatCode>#,##0.0</c:formatCode>
                <c:ptCount val="1"/>
                <c:pt idx="0">
                  <c:v>34449</c:v>
                </c:pt>
              </c:numCache>
            </c:numRef>
          </c:val>
        </c:ser>
        <c:shape val="cylinder"/>
        <c:axId val="102628736"/>
        <c:axId val="102196352"/>
        <c:axId val="0"/>
      </c:bar3DChart>
      <c:catAx>
        <c:axId val="10262873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196352"/>
        <c:crosses val="autoZero"/>
        <c:auto val="1"/>
        <c:lblAlgn val="ctr"/>
        <c:lblOffset val="100"/>
      </c:catAx>
      <c:valAx>
        <c:axId val="102196352"/>
        <c:scaling>
          <c:orientation val="minMax"/>
        </c:scaling>
        <c:axPos val="l"/>
        <c:majorGridlines/>
        <c:numFmt formatCode="#,##0.0" sourceLinked="1"/>
        <c:tickLblPos val="nextTo"/>
        <c:crossAx val="1026287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EAB8B-57C3-41AA-A076-AB8B8BE26B8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22F7E3D-6EBE-4371-9D48-A510B437D0B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400" dirty="0" smtClean="0"/>
        </a:p>
        <a:p>
          <a:r>
            <a:rPr lang="ru-RU" sz="1600" b="1" dirty="0" smtClean="0"/>
            <a:t>Бюджет автономного округа</a:t>
          </a:r>
        </a:p>
        <a:p>
          <a:r>
            <a:rPr lang="ru-RU" sz="1600" dirty="0" smtClean="0"/>
            <a:t>+ 290 587,5 тыс. рублей</a:t>
          </a:r>
        </a:p>
        <a:p>
          <a:r>
            <a:rPr lang="ru-RU" sz="1600" dirty="0" smtClean="0"/>
            <a:t>+ 16 824,5 тыс. рублей</a:t>
          </a:r>
        </a:p>
        <a:p>
          <a:r>
            <a:rPr lang="ru-RU" sz="1600" dirty="0" smtClean="0"/>
            <a:t>- 225 792,0 тыс. рублей </a:t>
          </a:r>
        </a:p>
        <a:p>
          <a:endParaRPr lang="ru-RU" sz="1600" dirty="0"/>
        </a:p>
      </dgm:t>
    </dgm:pt>
    <dgm:pt modelId="{F51AD773-DBB4-4992-99E7-98CCEBD80F3C}" type="parTrans" cxnId="{2985E60B-B970-4D78-AEB7-EC2C3D7077D7}">
      <dgm:prSet/>
      <dgm:spPr/>
      <dgm:t>
        <a:bodyPr/>
        <a:lstStyle/>
        <a:p>
          <a:endParaRPr lang="ru-RU"/>
        </a:p>
      </dgm:t>
    </dgm:pt>
    <dgm:pt modelId="{28D21656-FE9D-46C6-A663-D1A880608DDA}" type="sibTrans" cxnId="{2985E60B-B970-4D78-AEB7-EC2C3D7077D7}">
      <dgm:prSet/>
      <dgm:spPr/>
      <dgm:t>
        <a:bodyPr/>
        <a:lstStyle/>
        <a:p>
          <a:endParaRPr lang="ru-RU"/>
        </a:p>
      </dgm:t>
    </dgm:pt>
    <dgm:pt modelId="{82254E96-1D3D-4AC1-BA1C-213FFA5F415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Доходы </a:t>
          </a:r>
        </a:p>
        <a:p>
          <a:r>
            <a:rPr lang="ru-RU" sz="1600" b="1" dirty="0" smtClean="0"/>
            <a:t>бюджета района </a:t>
          </a:r>
        </a:p>
        <a:p>
          <a:r>
            <a:rPr lang="ru-RU" sz="1600" b="1" dirty="0" smtClean="0"/>
            <a:t>на 2019 год</a:t>
          </a:r>
        </a:p>
        <a:p>
          <a:r>
            <a:rPr lang="ru-RU" sz="1600" dirty="0" smtClean="0"/>
            <a:t>+ 81 620,0 тыс. рублей</a:t>
          </a:r>
          <a:endParaRPr lang="ru-RU" sz="1600" dirty="0"/>
        </a:p>
      </dgm:t>
    </dgm:pt>
    <dgm:pt modelId="{587E55CE-B147-4698-8080-560A6FA9D788}" type="parTrans" cxnId="{32AAFE1D-69A9-4068-88C7-F38A759E4BEF}">
      <dgm:prSet/>
      <dgm:spPr/>
      <dgm:t>
        <a:bodyPr/>
        <a:lstStyle/>
        <a:p>
          <a:endParaRPr lang="ru-RU"/>
        </a:p>
      </dgm:t>
    </dgm:pt>
    <dgm:pt modelId="{ACF54010-A8D4-465C-84D5-A0486D25EE58}" type="sibTrans" cxnId="{32AAFE1D-69A9-4068-88C7-F38A759E4BEF}">
      <dgm:prSet/>
      <dgm:spPr/>
      <dgm:t>
        <a:bodyPr/>
        <a:lstStyle/>
        <a:p>
          <a:endParaRPr lang="ru-RU"/>
        </a:p>
      </dgm:t>
    </dgm:pt>
    <dgm:pt modelId="{198FBF97-DAF1-4A3D-B2B4-63EAFBF7608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Расходы бюджета района:</a:t>
          </a:r>
        </a:p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Обеспечение питанием не льготной категории</a:t>
          </a:r>
        </a:p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-Обеспечение исполнения целевых показателей по заработной плате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9FE11B4-FF36-40CF-A691-04E0286C1451}" type="parTrans" cxnId="{B4108E85-6728-4C10-889F-9CDEBB14EFB3}">
      <dgm:prSet/>
      <dgm:spPr/>
      <dgm:t>
        <a:bodyPr/>
        <a:lstStyle/>
        <a:p>
          <a:endParaRPr lang="ru-RU"/>
        </a:p>
      </dgm:t>
    </dgm:pt>
    <dgm:pt modelId="{8752A02F-6E24-43F4-ADAD-A5DA64F84727}" type="sibTrans" cxnId="{B4108E85-6728-4C10-889F-9CDEBB14EFB3}">
      <dgm:prSet/>
      <dgm:spPr/>
      <dgm:t>
        <a:bodyPr/>
        <a:lstStyle/>
        <a:p>
          <a:endParaRPr lang="ru-RU"/>
        </a:p>
      </dgm:t>
    </dgm:pt>
    <dgm:pt modelId="{BAC2DF9B-209F-4E4E-8A40-5CD3D937E567}" type="pres">
      <dgm:prSet presAssocID="{6A9EAB8B-57C3-41AA-A076-AB8B8BE26B86}" presName="CompostProcess" presStyleCnt="0">
        <dgm:presLayoutVars>
          <dgm:dir/>
          <dgm:resizeHandles val="exact"/>
        </dgm:presLayoutVars>
      </dgm:prSet>
      <dgm:spPr/>
    </dgm:pt>
    <dgm:pt modelId="{4C6CD486-6590-488A-86F2-E2D70316949F}" type="pres">
      <dgm:prSet presAssocID="{6A9EAB8B-57C3-41AA-A076-AB8B8BE26B86}" presName="arrow" presStyleLbl="bgShp" presStyleIdx="0" presStyleCnt="1" custScaleX="117647" custLinFactNeighborX="-997"/>
      <dgm:spPr/>
    </dgm:pt>
    <dgm:pt modelId="{626AB212-3FF6-416D-98A4-506153770797}" type="pres">
      <dgm:prSet presAssocID="{6A9EAB8B-57C3-41AA-A076-AB8B8BE26B86}" presName="linearProcess" presStyleCnt="0"/>
      <dgm:spPr/>
    </dgm:pt>
    <dgm:pt modelId="{E7B05E6E-6967-4D05-8837-874BD251115A}" type="pres">
      <dgm:prSet presAssocID="{122F7E3D-6EBE-4371-9D48-A510B437D0B5}" presName="textNode" presStyleLbl="node1" presStyleIdx="0" presStyleCnt="3" custScaleY="243636" custLinFactX="-2983" custLinFactNeighborX="-100000" custLinFactNeighborY="-2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E4003-EBC4-430D-B5C6-5D9EE2D27F78}" type="pres">
      <dgm:prSet presAssocID="{28D21656-FE9D-46C6-A663-D1A880608DDA}" presName="sibTrans" presStyleCnt="0"/>
      <dgm:spPr/>
    </dgm:pt>
    <dgm:pt modelId="{E67D8CAC-8079-4EF7-B8EA-8160677E0A52}" type="pres">
      <dgm:prSet presAssocID="{82254E96-1D3D-4AC1-BA1C-213FFA5F4151}" presName="textNode" presStyleLbl="node1" presStyleIdx="1" presStyleCnt="3" custScaleY="151713" custLinFactNeighborX="-10643" custLinFactNeighborY="-3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77E5A-5C34-4AFE-B277-0E5BAB81995D}" type="pres">
      <dgm:prSet presAssocID="{ACF54010-A8D4-465C-84D5-A0486D25EE58}" presName="sibTrans" presStyleCnt="0"/>
      <dgm:spPr/>
    </dgm:pt>
    <dgm:pt modelId="{5796D330-9BDA-4998-AF13-6CAFFB24869A}" type="pres">
      <dgm:prSet presAssocID="{198FBF97-DAF1-4A3D-B2B4-63EAFBF76083}" presName="textNode" presStyleLbl="node1" presStyleIdx="2" presStyleCnt="3" custScaleY="244736" custLinFactNeighborX="-21620" custLinFactNeighborY="-3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ABEA1A-BE3E-4717-A796-774E664CE4D8}" type="presOf" srcId="{198FBF97-DAF1-4A3D-B2B4-63EAFBF76083}" destId="{5796D330-9BDA-4998-AF13-6CAFFB24869A}" srcOrd="0" destOrd="0" presId="urn:microsoft.com/office/officeart/2005/8/layout/hProcess9"/>
    <dgm:cxn modelId="{F601BD38-AD0F-480F-826A-A74975F5F702}" type="presOf" srcId="{122F7E3D-6EBE-4371-9D48-A510B437D0B5}" destId="{E7B05E6E-6967-4D05-8837-874BD251115A}" srcOrd="0" destOrd="0" presId="urn:microsoft.com/office/officeart/2005/8/layout/hProcess9"/>
    <dgm:cxn modelId="{6957FFE4-96A2-4833-BE68-F9D1B9097C66}" type="presOf" srcId="{6A9EAB8B-57C3-41AA-A076-AB8B8BE26B86}" destId="{BAC2DF9B-209F-4E4E-8A40-5CD3D937E567}" srcOrd="0" destOrd="0" presId="urn:microsoft.com/office/officeart/2005/8/layout/hProcess9"/>
    <dgm:cxn modelId="{32AAFE1D-69A9-4068-88C7-F38A759E4BEF}" srcId="{6A9EAB8B-57C3-41AA-A076-AB8B8BE26B86}" destId="{82254E96-1D3D-4AC1-BA1C-213FFA5F4151}" srcOrd="1" destOrd="0" parTransId="{587E55CE-B147-4698-8080-560A6FA9D788}" sibTransId="{ACF54010-A8D4-465C-84D5-A0486D25EE58}"/>
    <dgm:cxn modelId="{2985E60B-B970-4D78-AEB7-EC2C3D7077D7}" srcId="{6A9EAB8B-57C3-41AA-A076-AB8B8BE26B86}" destId="{122F7E3D-6EBE-4371-9D48-A510B437D0B5}" srcOrd="0" destOrd="0" parTransId="{F51AD773-DBB4-4992-99E7-98CCEBD80F3C}" sibTransId="{28D21656-FE9D-46C6-A663-D1A880608DDA}"/>
    <dgm:cxn modelId="{B4108E85-6728-4C10-889F-9CDEBB14EFB3}" srcId="{6A9EAB8B-57C3-41AA-A076-AB8B8BE26B86}" destId="{198FBF97-DAF1-4A3D-B2B4-63EAFBF76083}" srcOrd="2" destOrd="0" parTransId="{F9FE11B4-FF36-40CF-A691-04E0286C1451}" sibTransId="{8752A02F-6E24-43F4-ADAD-A5DA64F84727}"/>
    <dgm:cxn modelId="{6A22FED1-AD14-42D7-B8D3-532718D89B2F}" type="presOf" srcId="{82254E96-1D3D-4AC1-BA1C-213FFA5F4151}" destId="{E67D8CAC-8079-4EF7-B8EA-8160677E0A52}" srcOrd="0" destOrd="0" presId="urn:microsoft.com/office/officeart/2005/8/layout/hProcess9"/>
    <dgm:cxn modelId="{F80F2130-1986-4966-B20B-4CDA38719E54}" type="presParOf" srcId="{BAC2DF9B-209F-4E4E-8A40-5CD3D937E567}" destId="{4C6CD486-6590-488A-86F2-E2D70316949F}" srcOrd="0" destOrd="0" presId="urn:microsoft.com/office/officeart/2005/8/layout/hProcess9"/>
    <dgm:cxn modelId="{39A78C1C-EA8D-4E60-A4E8-1E9CE67239E2}" type="presParOf" srcId="{BAC2DF9B-209F-4E4E-8A40-5CD3D937E567}" destId="{626AB212-3FF6-416D-98A4-506153770797}" srcOrd="1" destOrd="0" presId="urn:microsoft.com/office/officeart/2005/8/layout/hProcess9"/>
    <dgm:cxn modelId="{54292DE7-C89D-48A0-929B-6EA31B7E4242}" type="presParOf" srcId="{626AB212-3FF6-416D-98A4-506153770797}" destId="{E7B05E6E-6967-4D05-8837-874BD251115A}" srcOrd="0" destOrd="0" presId="urn:microsoft.com/office/officeart/2005/8/layout/hProcess9"/>
    <dgm:cxn modelId="{A6CA2974-EF8C-4DCD-AB98-FFA09426DEB2}" type="presParOf" srcId="{626AB212-3FF6-416D-98A4-506153770797}" destId="{4BBE4003-EBC4-430D-B5C6-5D9EE2D27F78}" srcOrd="1" destOrd="0" presId="urn:microsoft.com/office/officeart/2005/8/layout/hProcess9"/>
    <dgm:cxn modelId="{91BF6470-AA11-463A-B27C-6ECED4ACC190}" type="presParOf" srcId="{626AB212-3FF6-416D-98A4-506153770797}" destId="{E67D8CAC-8079-4EF7-B8EA-8160677E0A52}" srcOrd="2" destOrd="0" presId="urn:microsoft.com/office/officeart/2005/8/layout/hProcess9"/>
    <dgm:cxn modelId="{08321946-AAC4-4A4C-AE77-125B3383CB31}" type="presParOf" srcId="{626AB212-3FF6-416D-98A4-506153770797}" destId="{15577E5A-5C34-4AFE-B277-0E5BAB81995D}" srcOrd="3" destOrd="0" presId="urn:microsoft.com/office/officeart/2005/8/layout/hProcess9"/>
    <dgm:cxn modelId="{D8D8998F-53A1-4401-85EF-473DC36E1658}" type="presParOf" srcId="{626AB212-3FF6-416D-98A4-506153770797}" destId="{5796D330-9BDA-4998-AF13-6CAFFB24869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F3A858-E776-4197-AE1A-019DAC61D31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48BFD7-EEA5-4C5E-AE66-DB9960FF5EC7}">
      <dgm:prSet phldrT="[Текст]"/>
      <dgm:spPr/>
      <dgm:t>
        <a:bodyPr/>
        <a:lstStyle/>
        <a:p>
          <a:pPr algn="ctr"/>
          <a:r>
            <a:rPr lang="ru-RU" dirty="0" smtClean="0"/>
            <a:t>РФФПП</a:t>
          </a:r>
        </a:p>
        <a:p>
          <a:pPr algn="ctr"/>
          <a:r>
            <a:rPr lang="ru-RU" dirty="0" smtClean="0"/>
            <a:t>2019 – 267 228,5</a:t>
          </a:r>
        </a:p>
        <a:p>
          <a:pPr algn="ctr"/>
          <a:r>
            <a:rPr lang="ru-RU" dirty="0" smtClean="0"/>
            <a:t>2020 – 267 228,5</a:t>
          </a:r>
        </a:p>
        <a:p>
          <a:pPr algn="ctr"/>
          <a:r>
            <a:rPr lang="ru-RU" dirty="0" smtClean="0"/>
            <a:t>2021 – 267 228,5</a:t>
          </a:r>
          <a:endParaRPr lang="ru-RU" dirty="0"/>
        </a:p>
      </dgm:t>
    </dgm:pt>
    <dgm:pt modelId="{6491C9C2-CCA3-4F4A-8514-DAFA4559DEA7}" type="parTrans" cxnId="{5B6C231D-1997-4669-98B1-F036DC081DF8}">
      <dgm:prSet/>
      <dgm:spPr/>
      <dgm:t>
        <a:bodyPr/>
        <a:lstStyle/>
        <a:p>
          <a:endParaRPr lang="ru-RU"/>
        </a:p>
      </dgm:t>
    </dgm:pt>
    <dgm:pt modelId="{5CE3FD42-E521-45FA-A8A0-8932FBC20804}" type="sibTrans" cxnId="{5B6C231D-1997-4669-98B1-F036DC081DF8}">
      <dgm:prSet/>
      <dgm:spPr/>
      <dgm:t>
        <a:bodyPr/>
        <a:lstStyle/>
        <a:p>
          <a:endParaRPr lang="ru-RU"/>
        </a:p>
      </dgm:t>
    </dgm:pt>
    <dgm:pt modelId="{217C5788-E42E-4543-AB61-79AD72891253}">
      <dgm:prSet phldrT="[Текст]" custT="1"/>
      <dgm:spPr>
        <a:solidFill>
          <a:srgbClr val="FF33CC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Собственные средства</a:t>
          </a:r>
        </a:p>
        <a:p>
          <a:r>
            <a:rPr lang="ru-RU" sz="1800" b="1" dirty="0" smtClean="0">
              <a:solidFill>
                <a:schemeClr val="tx1"/>
              </a:solidFill>
            </a:rPr>
            <a:t>2019 – 99 416,8 </a:t>
          </a:r>
        </a:p>
        <a:p>
          <a:r>
            <a:rPr lang="ru-RU" sz="1800" b="1" dirty="0" smtClean="0">
              <a:solidFill>
                <a:schemeClr val="tx1"/>
              </a:solidFill>
            </a:rPr>
            <a:t>2020 – 97 957,5</a:t>
          </a:r>
        </a:p>
        <a:p>
          <a:r>
            <a:rPr lang="ru-RU" sz="1800" b="1" dirty="0" smtClean="0">
              <a:solidFill>
                <a:schemeClr val="tx1"/>
              </a:solidFill>
            </a:rPr>
            <a:t>2021 – 97 957,4</a:t>
          </a:r>
          <a:endParaRPr lang="ru-RU" sz="1800" b="1" dirty="0">
            <a:solidFill>
              <a:schemeClr val="tx1"/>
            </a:solidFill>
          </a:endParaRPr>
        </a:p>
      </dgm:t>
    </dgm:pt>
    <dgm:pt modelId="{E225906A-40D4-4A69-8ECF-63B4CA70BBF6}" type="parTrans" cxnId="{9EE7AEA4-1390-4C02-A30D-8DC0BAFBAC43}">
      <dgm:prSet/>
      <dgm:spPr/>
      <dgm:t>
        <a:bodyPr/>
        <a:lstStyle/>
        <a:p>
          <a:endParaRPr lang="ru-RU" dirty="0"/>
        </a:p>
      </dgm:t>
    </dgm:pt>
    <dgm:pt modelId="{EA068363-3A9A-49D8-B3F9-D92F71D34869}" type="sibTrans" cxnId="{9EE7AEA4-1390-4C02-A30D-8DC0BAFBAC43}">
      <dgm:prSet/>
      <dgm:spPr/>
      <dgm:t>
        <a:bodyPr/>
        <a:lstStyle/>
        <a:p>
          <a:endParaRPr lang="ru-RU"/>
        </a:p>
      </dgm:t>
    </dgm:pt>
    <dgm:pt modelId="{4635E2B7-E7CE-403B-A599-2E7135B37709}">
      <dgm:prSet phldrT="[Текст]" custT="1"/>
      <dgm:spPr>
        <a:solidFill>
          <a:srgbClr val="00FFFF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Субсидия из бюджета автономного округа на формирование РФФПП</a:t>
          </a:r>
        </a:p>
        <a:p>
          <a:r>
            <a:rPr lang="ru-RU" sz="1600" b="1" dirty="0" smtClean="0">
              <a:solidFill>
                <a:schemeClr val="tx1"/>
              </a:solidFill>
            </a:rPr>
            <a:t>2019 – 111 371,8</a:t>
          </a:r>
        </a:p>
        <a:p>
          <a:r>
            <a:rPr lang="ru-RU" sz="1600" b="1" dirty="0" smtClean="0">
              <a:solidFill>
                <a:schemeClr val="tx1"/>
              </a:solidFill>
            </a:rPr>
            <a:t>2020 – 112 831,1</a:t>
          </a:r>
        </a:p>
        <a:p>
          <a:r>
            <a:rPr lang="ru-RU" sz="1600" b="1" dirty="0" smtClean="0">
              <a:solidFill>
                <a:schemeClr val="tx1"/>
              </a:solidFill>
            </a:rPr>
            <a:t>2021 – 112 831,2</a:t>
          </a:r>
          <a:endParaRPr lang="ru-RU" sz="1600" b="1" dirty="0">
            <a:solidFill>
              <a:schemeClr val="tx1"/>
            </a:solidFill>
          </a:endParaRPr>
        </a:p>
      </dgm:t>
    </dgm:pt>
    <dgm:pt modelId="{1F83693E-1545-4508-8B56-94B5667F3700}" type="parTrans" cxnId="{9D805ED8-E799-4DCA-BC1B-4839AEC05094}">
      <dgm:prSet/>
      <dgm:spPr/>
      <dgm:t>
        <a:bodyPr/>
        <a:lstStyle/>
        <a:p>
          <a:endParaRPr lang="ru-RU" dirty="0"/>
        </a:p>
      </dgm:t>
    </dgm:pt>
    <dgm:pt modelId="{B005879A-DEBB-4443-A1DC-9F20F3C9E1C2}" type="sibTrans" cxnId="{9D805ED8-E799-4DCA-BC1B-4839AEC05094}">
      <dgm:prSet/>
      <dgm:spPr/>
      <dgm:t>
        <a:bodyPr/>
        <a:lstStyle/>
        <a:p>
          <a:endParaRPr lang="ru-RU"/>
        </a:p>
      </dgm:t>
    </dgm:pt>
    <dgm:pt modelId="{33D73742-86D1-4CBC-8D6F-951EF5D0CEA5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Субвенция на выравнивание поселений из окружного бюджета</a:t>
          </a:r>
        </a:p>
        <a:p>
          <a:r>
            <a:rPr lang="ru-RU" sz="1600" b="1" dirty="0" smtClean="0">
              <a:solidFill>
                <a:schemeClr val="tx1"/>
              </a:solidFill>
            </a:rPr>
            <a:t>2019 – 56 439,9</a:t>
          </a:r>
        </a:p>
        <a:p>
          <a:r>
            <a:rPr lang="ru-RU" sz="1600" b="1" dirty="0" smtClean="0">
              <a:solidFill>
                <a:schemeClr val="tx1"/>
              </a:solidFill>
            </a:rPr>
            <a:t>2020 – 56 439,9</a:t>
          </a:r>
        </a:p>
        <a:p>
          <a:r>
            <a:rPr lang="ru-RU" sz="1600" b="1" dirty="0" smtClean="0">
              <a:solidFill>
                <a:schemeClr val="tx1"/>
              </a:solidFill>
            </a:rPr>
            <a:t>2021 – 56 439,9</a:t>
          </a:r>
          <a:endParaRPr lang="ru-RU" sz="1600" b="1" dirty="0">
            <a:solidFill>
              <a:schemeClr val="tx1"/>
            </a:solidFill>
          </a:endParaRPr>
        </a:p>
      </dgm:t>
    </dgm:pt>
    <dgm:pt modelId="{9935B08C-FC87-4E3B-8C1C-87548D9CEF2A}" type="parTrans" cxnId="{2F0AEE47-EEA0-470D-8B49-4E70A758E5A3}">
      <dgm:prSet/>
      <dgm:spPr/>
      <dgm:t>
        <a:bodyPr/>
        <a:lstStyle/>
        <a:p>
          <a:endParaRPr lang="ru-RU" dirty="0"/>
        </a:p>
      </dgm:t>
    </dgm:pt>
    <dgm:pt modelId="{B60A0AA2-11A5-4466-9273-5C449B4F0EA8}" type="sibTrans" cxnId="{2F0AEE47-EEA0-470D-8B49-4E70A758E5A3}">
      <dgm:prSet/>
      <dgm:spPr/>
      <dgm:t>
        <a:bodyPr/>
        <a:lstStyle/>
        <a:p>
          <a:endParaRPr lang="ru-RU"/>
        </a:p>
      </dgm:t>
    </dgm:pt>
    <dgm:pt modelId="{EA39C1AD-437D-4BE4-AE80-6BC54578B2AF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1600" b="1" dirty="0">
            <a:solidFill>
              <a:schemeClr val="tx1"/>
            </a:solidFill>
          </a:endParaRPr>
        </a:p>
      </dgm:t>
    </dgm:pt>
    <dgm:pt modelId="{257A7C2F-0FCD-4C6E-8F3B-2109CA6E39AB}" type="parTrans" cxnId="{7BA25E57-2602-45D8-B01A-9A50728521E2}">
      <dgm:prSet/>
      <dgm:spPr/>
      <dgm:t>
        <a:bodyPr/>
        <a:lstStyle/>
        <a:p>
          <a:endParaRPr lang="ru-RU"/>
        </a:p>
      </dgm:t>
    </dgm:pt>
    <dgm:pt modelId="{A425F876-C0CF-4617-B762-397D06EC9FD8}" type="sibTrans" cxnId="{7BA25E57-2602-45D8-B01A-9A50728521E2}">
      <dgm:prSet/>
      <dgm:spPr/>
      <dgm:t>
        <a:bodyPr/>
        <a:lstStyle/>
        <a:p>
          <a:endParaRPr lang="ru-RU"/>
        </a:p>
      </dgm:t>
    </dgm:pt>
    <dgm:pt modelId="{289672F0-BA06-4428-B604-21ED96E19109}" type="pres">
      <dgm:prSet presAssocID="{55F3A858-E776-4197-AE1A-019DAC61D31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7FF0D-CAE6-4F17-80CF-9BD1E6EABD46}" type="pres">
      <dgm:prSet presAssocID="{3948BFD7-EEA5-4C5E-AE66-DB9960FF5EC7}" presName="centerShape" presStyleLbl="node0" presStyleIdx="0" presStyleCnt="1" custScaleX="209567"/>
      <dgm:spPr/>
      <dgm:t>
        <a:bodyPr/>
        <a:lstStyle/>
        <a:p>
          <a:endParaRPr lang="ru-RU"/>
        </a:p>
      </dgm:t>
    </dgm:pt>
    <dgm:pt modelId="{4A5566E2-C3C8-44F5-8D26-6F5ABB012E9D}" type="pres">
      <dgm:prSet presAssocID="{E225906A-40D4-4A69-8ECF-63B4CA70BBF6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53B6B435-A6EE-4A61-B267-B4650B114A48}" type="pres">
      <dgm:prSet presAssocID="{217C5788-E42E-4543-AB61-79AD72891253}" presName="node" presStyleLbl="node1" presStyleIdx="0" presStyleCnt="3" custScaleX="121217" custRadScaleRad="140450" custRadScaleInc="-6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A0FBB-2668-41BC-85EF-B2308F32E4F1}" type="pres">
      <dgm:prSet presAssocID="{1F83693E-1545-4508-8B56-94B5667F3700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C214D9D9-84E1-4B31-8C87-2157E4BB4BFA}" type="pres">
      <dgm:prSet presAssocID="{4635E2B7-E7CE-403B-A599-2E7135B37709}" presName="node" presStyleLbl="node1" presStyleIdx="1" presStyleCnt="3" custScaleX="167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CA204-7A90-4BCE-B05D-56D3EFDE74C0}" type="pres">
      <dgm:prSet presAssocID="{9935B08C-FC87-4E3B-8C1C-87548D9CEF2A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B1D0D9DF-E4EA-45E7-A8EC-E62E6163F7A0}" type="pres">
      <dgm:prSet presAssocID="{33D73742-86D1-4CBC-8D6F-951EF5D0CEA5}" presName="node" presStyleLbl="node1" presStyleIdx="2" presStyleCnt="3" custScaleX="127420" custRadScaleRad="132877" custRadScaleInc="8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805ED8-E799-4DCA-BC1B-4839AEC05094}" srcId="{3948BFD7-EEA5-4C5E-AE66-DB9960FF5EC7}" destId="{4635E2B7-E7CE-403B-A599-2E7135B37709}" srcOrd="1" destOrd="0" parTransId="{1F83693E-1545-4508-8B56-94B5667F3700}" sibTransId="{B005879A-DEBB-4443-A1DC-9F20F3C9E1C2}"/>
    <dgm:cxn modelId="{2F0AEE47-EEA0-470D-8B49-4E70A758E5A3}" srcId="{3948BFD7-EEA5-4C5E-AE66-DB9960FF5EC7}" destId="{33D73742-86D1-4CBC-8D6F-951EF5D0CEA5}" srcOrd="2" destOrd="0" parTransId="{9935B08C-FC87-4E3B-8C1C-87548D9CEF2A}" sibTransId="{B60A0AA2-11A5-4466-9273-5C449B4F0EA8}"/>
    <dgm:cxn modelId="{2F5FC0B5-C261-4EC4-9EEE-9C8CEE41A7C8}" type="presOf" srcId="{E225906A-40D4-4A69-8ECF-63B4CA70BBF6}" destId="{4A5566E2-C3C8-44F5-8D26-6F5ABB012E9D}" srcOrd="0" destOrd="0" presId="urn:microsoft.com/office/officeart/2005/8/layout/radial4"/>
    <dgm:cxn modelId="{2AD357A5-98A7-48F9-9447-3E40F7B38022}" type="presOf" srcId="{4635E2B7-E7CE-403B-A599-2E7135B37709}" destId="{C214D9D9-84E1-4B31-8C87-2157E4BB4BFA}" srcOrd="0" destOrd="0" presId="urn:microsoft.com/office/officeart/2005/8/layout/radial4"/>
    <dgm:cxn modelId="{18A53979-0B6C-447C-A248-5943BEDB8CDC}" type="presOf" srcId="{1F83693E-1545-4508-8B56-94B5667F3700}" destId="{D80A0FBB-2668-41BC-85EF-B2308F32E4F1}" srcOrd="0" destOrd="0" presId="urn:microsoft.com/office/officeart/2005/8/layout/radial4"/>
    <dgm:cxn modelId="{F14EC143-FF4D-4833-9B8C-28C12025EA5B}" type="presOf" srcId="{55F3A858-E776-4197-AE1A-019DAC61D31E}" destId="{289672F0-BA06-4428-B604-21ED96E19109}" srcOrd="0" destOrd="0" presId="urn:microsoft.com/office/officeart/2005/8/layout/radial4"/>
    <dgm:cxn modelId="{9EE7AEA4-1390-4C02-A30D-8DC0BAFBAC43}" srcId="{3948BFD7-EEA5-4C5E-AE66-DB9960FF5EC7}" destId="{217C5788-E42E-4543-AB61-79AD72891253}" srcOrd="0" destOrd="0" parTransId="{E225906A-40D4-4A69-8ECF-63B4CA70BBF6}" sibTransId="{EA068363-3A9A-49D8-B3F9-D92F71D34869}"/>
    <dgm:cxn modelId="{359266D1-F88C-4B11-A2D2-1218D0F9F87E}" type="presOf" srcId="{3948BFD7-EEA5-4C5E-AE66-DB9960FF5EC7}" destId="{64E7FF0D-CAE6-4F17-80CF-9BD1E6EABD46}" srcOrd="0" destOrd="0" presId="urn:microsoft.com/office/officeart/2005/8/layout/radial4"/>
    <dgm:cxn modelId="{CFA3D601-85BF-43AC-AF19-0A31EC2F7CAA}" type="presOf" srcId="{9935B08C-FC87-4E3B-8C1C-87548D9CEF2A}" destId="{02ECA204-7A90-4BCE-B05D-56D3EFDE74C0}" srcOrd="0" destOrd="0" presId="urn:microsoft.com/office/officeart/2005/8/layout/radial4"/>
    <dgm:cxn modelId="{7BA25E57-2602-45D8-B01A-9A50728521E2}" srcId="{55F3A858-E776-4197-AE1A-019DAC61D31E}" destId="{EA39C1AD-437D-4BE4-AE80-6BC54578B2AF}" srcOrd="1" destOrd="0" parTransId="{257A7C2F-0FCD-4C6E-8F3B-2109CA6E39AB}" sibTransId="{A425F876-C0CF-4617-B762-397D06EC9FD8}"/>
    <dgm:cxn modelId="{F76A2E37-E1CC-4749-82A1-677C0F2730AA}" type="presOf" srcId="{33D73742-86D1-4CBC-8D6F-951EF5D0CEA5}" destId="{B1D0D9DF-E4EA-45E7-A8EC-E62E6163F7A0}" srcOrd="0" destOrd="0" presId="urn:microsoft.com/office/officeart/2005/8/layout/radial4"/>
    <dgm:cxn modelId="{5B6C231D-1997-4669-98B1-F036DC081DF8}" srcId="{55F3A858-E776-4197-AE1A-019DAC61D31E}" destId="{3948BFD7-EEA5-4C5E-AE66-DB9960FF5EC7}" srcOrd="0" destOrd="0" parTransId="{6491C9C2-CCA3-4F4A-8514-DAFA4559DEA7}" sibTransId="{5CE3FD42-E521-45FA-A8A0-8932FBC20804}"/>
    <dgm:cxn modelId="{36AF099F-922D-4EDD-BDDB-3B599007DF45}" type="presOf" srcId="{217C5788-E42E-4543-AB61-79AD72891253}" destId="{53B6B435-A6EE-4A61-B267-B4650B114A48}" srcOrd="0" destOrd="0" presId="urn:microsoft.com/office/officeart/2005/8/layout/radial4"/>
    <dgm:cxn modelId="{50A626B0-A932-463D-8833-FE2103C1CECB}" type="presParOf" srcId="{289672F0-BA06-4428-B604-21ED96E19109}" destId="{64E7FF0D-CAE6-4F17-80CF-9BD1E6EABD46}" srcOrd="0" destOrd="0" presId="urn:microsoft.com/office/officeart/2005/8/layout/radial4"/>
    <dgm:cxn modelId="{5E4CCA14-870E-44E4-A14E-AE158D55B4B8}" type="presParOf" srcId="{289672F0-BA06-4428-B604-21ED96E19109}" destId="{4A5566E2-C3C8-44F5-8D26-6F5ABB012E9D}" srcOrd="1" destOrd="0" presId="urn:microsoft.com/office/officeart/2005/8/layout/radial4"/>
    <dgm:cxn modelId="{991872B4-0CFC-48A0-84B2-4F17BFEB4E93}" type="presParOf" srcId="{289672F0-BA06-4428-B604-21ED96E19109}" destId="{53B6B435-A6EE-4A61-B267-B4650B114A48}" srcOrd="2" destOrd="0" presId="urn:microsoft.com/office/officeart/2005/8/layout/radial4"/>
    <dgm:cxn modelId="{2C53F124-F1B4-4956-A75E-B579048AEB42}" type="presParOf" srcId="{289672F0-BA06-4428-B604-21ED96E19109}" destId="{D80A0FBB-2668-41BC-85EF-B2308F32E4F1}" srcOrd="3" destOrd="0" presId="urn:microsoft.com/office/officeart/2005/8/layout/radial4"/>
    <dgm:cxn modelId="{D5BE4562-C2E2-46D8-A4C2-5EE3FB04374F}" type="presParOf" srcId="{289672F0-BA06-4428-B604-21ED96E19109}" destId="{C214D9D9-84E1-4B31-8C87-2157E4BB4BFA}" srcOrd="4" destOrd="0" presId="urn:microsoft.com/office/officeart/2005/8/layout/radial4"/>
    <dgm:cxn modelId="{D96C5886-DB2B-415E-9B06-84CA6B1621E2}" type="presParOf" srcId="{289672F0-BA06-4428-B604-21ED96E19109}" destId="{02ECA204-7A90-4BCE-B05D-56D3EFDE74C0}" srcOrd="5" destOrd="0" presId="urn:microsoft.com/office/officeart/2005/8/layout/radial4"/>
    <dgm:cxn modelId="{580DD3E0-FA28-4780-B8E5-2F85CF84894E}" type="presParOf" srcId="{289672F0-BA06-4428-B604-21ED96E19109}" destId="{B1D0D9DF-E4EA-45E7-A8EC-E62E6163F7A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25467B-FA14-467C-8AA5-64D1B975A04E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</dgm:pt>
    <dgm:pt modelId="{679A3BD0-843C-41FE-A57E-2C1E0119C54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Цель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5C67BFF-5A29-4DA0-A772-A0E7BAC5D282}" type="parTrans" cxnId="{718ED628-2EC0-4D2B-9A74-E77307F82F52}">
      <dgm:prSet/>
      <dgm:spPr/>
      <dgm:t>
        <a:bodyPr/>
        <a:lstStyle/>
        <a:p>
          <a:endParaRPr lang="ru-RU"/>
        </a:p>
      </dgm:t>
    </dgm:pt>
    <dgm:pt modelId="{2493C8A4-D071-412D-9701-E9A370C302E9}" type="sibTrans" cxnId="{718ED628-2EC0-4D2B-9A74-E77307F82F52}">
      <dgm:prSet/>
      <dgm:spPr/>
      <dgm:t>
        <a:bodyPr/>
        <a:lstStyle/>
        <a:p>
          <a:endParaRPr lang="ru-RU"/>
        </a:p>
      </dgm:t>
    </dgm:pt>
    <dgm:pt modelId="{ED894F5C-73D1-47F6-811F-FD35926F93C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Задачи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2D24F92-72EB-43AF-BE1D-EF491CD90DE9}" type="parTrans" cxnId="{5949A512-1BDA-496C-8413-6A657C395176}">
      <dgm:prSet/>
      <dgm:spPr/>
      <dgm:t>
        <a:bodyPr/>
        <a:lstStyle/>
        <a:p>
          <a:endParaRPr lang="ru-RU"/>
        </a:p>
      </dgm:t>
    </dgm:pt>
    <dgm:pt modelId="{9C594074-9B48-4B2E-9277-D2AF71870F36}" type="sibTrans" cxnId="{5949A512-1BDA-496C-8413-6A657C395176}">
      <dgm:prSet/>
      <dgm:spPr/>
      <dgm:t>
        <a:bodyPr/>
        <a:lstStyle/>
        <a:p>
          <a:endParaRPr lang="ru-RU"/>
        </a:p>
      </dgm:t>
    </dgm:pt>
    <dgm:pt modelId="{39DABED0-4B4B-4F81-807C-811D9A97BE2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Мероприятия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F5FF548-21E4-4D31-ABEF-A2A67983D776}" type="parTrans" cxnId="{FEC64F19-CEA5-414F-9A6D-DAE1F48CAF75}">
      <dgm:prSet/>
      <dgm:spPr/>
      <dgm:t>
        <a:bodyPr/>
        <a:lstStyle/>
        <a:p>
          <a:endParaRPr lang="ru-RU"/>
        </a:p>
      </dgm:t>
    </dgm:pt>
    <dgm:pt modelId="{D3E18711-4F9E-4F24-B939-E2EACB30C12D}" type="sibTrans" cxnId="{FEC64F19-CEA5-414F-9A6D-DAE1F48CAF75}">
      <dgm:prSet/>
      <dgm:spPr/>
      <dgm:t>
        <a:bodyPr/>
        <a:lstStyle/>
        <a:p>
          <a:endParaRPr lang="ru-RU"/>
        </a:p>
      </dgm:t>
    </dgm:pt>
    <dgm:pt modelId="{766CCBFA-8FAB-4C3C-8EEF-4A4499820DB7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поддержание долговой нагрузки на бюджет района в пределах установленных бюджетным законодательством и обеспечение рационального использования привлеченных (заемных) средств</a:t>
          </a:r>
          <a:endParaRPr lang="ru-RU" sz="18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97C63A-F83D-4C48-8106-2581E6AB08A1}" type="parTrans" cxnId="{D6E3DAB4-2A7D-4406-BD69-4A470C029866}">
      <dgm:prSet/>
      <dgm:spPr/>
      <dgm:t>
        <a:bodyPr/>
        <a:lstStyle/>
        <a:p>
          <a:endParaRPr lang="ru-RU"/>
        </a:p>
      </dgm:t>
    </dgm:pt>
    <dgm:pt modelId="{98806632-C790-4F81-83BA-389435C23467}" type="sibTrans" cxnId="{D6E3DAB4-2A7D-4406-BD69-4A470C029866}">
      <dgm:prSet/>
      <dgm:spPr/>
      <dgm:t>
        <a:bodyPr/>
        <a:lstStyle/>
        <a:p>
          <a:endParaRPr lang="ru-RU"/>
        </a:p>
      </dgm:t>
    </dgm:pt>
    <dgm:pt modelId="{900A3726-74A2-4132-B1B6-AB73034AEEC3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эффективно осуществлять муниципальные заимствования;</a:t>
          </a:r>
          <a:endParaRPr lang="ru-RU" sz="18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01E751-DE09-4E11-A64E-F0AACBAFF595}" type="parTrans" cxnId="{BD7F6D77-E379-458F-8A27-7BA5AB230677}">
      <dgm:prSet/>
      <dgm:spPr/>
      <dgm:t>
        <a:bodyPr/>
        <a:lstStyle/>
        <a:p>
          <a:endParaRPr lang="ru-RU"/>
        </a:p>
      </dgm:t>
    </dgm:pt>
    <dgm:pt modelId="{B3157AF1-DE30-4780-B99B-4BC9944CEAAB}" type="sibTrans" cxnId="{BD7F6D77-E379-458F-8A27-7BA5AB230677}">
      <dgm:prSet/>
      <dgm:spPr/>
      <dgm:t>
        <a:bodyPr/>
        <a:lstStyle/>
        <a:p>
          <a:endParaRPr lang="ru-RU"/>
        </a:p>
      </dgm:t>
    </dgm:pt>
    <dgm:pt modelId="{4E01EFC5-14DC-44D9-844C-05EBC4E748B4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привлечение необходимого объема муниципальных заимствований, способных обеспечить решение социально-экономических задач развития района, не допустив при этом необоснованного роста муниципального долга и повышения рисков неисполнения долговых обязательств</a:t>
          </a:r>
          <a:endParaRPr lang="ru-RU" sz="18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59298B-4B18-4ACB-A252-B75A647A0308}" type="parTrans" cxnId="{79543F25-2684-462A-ADC4-4D24BE1ABAC6}">
      <dgm:prSet/>
      <dgm:spPr/>
      <dgm:t>
        <a:bodyPr/>
        <a:lstStyle/>
        <a:p>
          <a:endParaRPr lang="ru-RU"/>
        </a:p>
      </dgm:t>
    </dgm:pt>
    <dgm:pt modelId="{CB2E3310-AFFD-45EF-93E3-3A0D15700421}" type="sibTrans" cxnId="{79543F25-2684-462A-ADC4-4D24BE1ABAC6}">
      <dgm:prSet/>
      <dgm:spPr/>
      <dgm:t>
        <a:bodyPr/>
        <a:lstStyle/>
        <a:p>
          <a:endParaRPr lang="ru-RU"/>
        </a:p>
      </dgm:t>
    </dgm:pt>
    <dgm:pt modelId="{EA0ECAED-BCF6-4DC6-A6EB-D487866E31B1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сохранять оптимальную долговую нагрузку на бюджет района </a:t>
          </a:r>
          <a:endParaRPr lang="ru-RU" sz="18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B4DE2F-9B77-4C1D-85F5-8A3D68A078E8}" type="parTrans" cxnId="{CF3F1542-56E8-4EBF-AEC0-7161D7BD8620}">
      <dgm:prSet/>
      <dgm:spPr/>
      <dgm:t>
        <a:bodyPr/>
        <a:lstStyle/>
        <a:p>
          <a:endParaRPr lang="ru-RU"/>
        </a:p>
      </dgm:t>
    </dgm:pt>
    <dgm:pt modelId="{7520085B-5416-43D0-8D43-B237117752A9}" type="sibTrans" cxnId="{CF3F1542-56E8-4EBF-AEC0-7161D7BD8620}">
      <dgm:prSet/>
      <dgm:spPr/>
      <dgm:t>
        <a:bodyPr/>
        <a:lstStyle/>
        <a:p>
          <a:endParaRPr lang="ru-RU"/>
        </a:p>
      </dgm:t>
    </dgm:pt>
    <dgm:pt modelId="{22C5DEBE-5B8C-4D0F-B4B8-3732403EC99E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привлечение в 2019-2021 годах заемные средства на покрытие дефицита бюджета, а также на финансирование мероприятий по осуществлению досрочного завоза продукции (товаров) в населенные пункты на территории Кондинского района с ограниченными сроками завоза грузов</a:t>
          </a:r>
          <a:endParaRPr lang="ru-RU" sz="18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A5C93F-5FA7-42FB-9E75-429B96A9B80F}" type="parTrans" cxnId="{998764D9-5D2B-45AB-BE9C-4F0BB8BCB207}">
      <dgm:prSet/>
      <dgm:spPr/>
      <dgm:t>
        <a:bodyPr/>
        <a:lstStyle/>
        <a:p>
          <a:endParaRPr lang="ru-RU"/>
        </a:p>
      </dgm:t>
    </dgm:pt>
    <dgm:pt modelId="{F05E5BE1-7065-42AF-B11F-948DCB0B3F73}" type="sibTrans" cxnId="{998764D9-5D2B-45AB-BE9C-4F0BB8BCB207}">
      <dgm:prSet/>
      <dgm:spPr/>
      <dgm:t>
        <a:bodyPr/>
        <a:lstStyle/>
        <a:p>
          <a:endParaRPr lang="ru-RU"/>
        </a:p>
      </dgm:t>
    </dgm:pt>
    <dgm:pt modelId="{3569D0D2-786A-466E-A534-9EC28B5B1B90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размещение информации о муниципальном долге в СМИ </a:t>
          </a:r>
          <a:endParaRPr lang="ru-RU" sz="18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0C08D7-DC9E-4009-96F1-98E351944AAD}" type="parTrans" cxnId="{72CA4ED2-B2BC-43E9-B799-942CBDB7B94F}">
      <dgm:prSet/>
      <dgm:spPr/>
      <dgm:t>
        <a:bodyPr/>
        <a:lstStyle/>
        <a:p>
          <a:endParaRPr lang="ru-RU"/>
        </a:p>
      </dgm:t>
    </dgm:pt>
    <dgm:pt modelId="{82E039F9-14DF-422B-B9FA-17B344EA06C5}" type="sibTrans" cxnId="{72CA4ED2-B2BC-43E9-B799-942CBDB7B94F}">
      <dgm:prSet/>
      <dgm:spPr/>
      <dgm:t>
        <a:bodyPr/>
        <a:lstStyle/>
        <a:p>
          <a:endParaRPr lang="ru-RU"/>
        </a:p>
      </dgm:t>
    </dgm:pt>
    <dgm:pt modelId="{32E176B5-EB8B-4EFC-915F-F79F44C100A3}" type="pres">
      <dgm:prSet presAssocID="{E825467B-FA14-467C-8AA5-64D1B975A04E}" presName="linearFlow" presStyleCnt="0">
        <dgm:presLayoutVars>
          <dgm:dir/>
          <dgm:animLvl val="lvl"/>
          <dgm:resizeHandles val="exact"/>
        </dgm:presLayoutVars>
      </dgm:prSet>
      <dgm:spPr/>
    </dgm:pt>
    <dgm:pt modelId="{DB6A4513-21D9-454B-A240-DE70B96BA44E}" type="pres">
      <dgm:prSet presAssocID="{679A3BD0-843C-41FE-A57E-2C1E0119C54C}" presName="composite" presStyleCnt="0"/>
      <dgm:spPr/>
    </dgm:pt>
    <dgm:pt modelId="{06EB0375-E99F-4660-99FF-DDDD727E931A}" type="pres">
      <dgm:prSet presAssocID="{679A3BD0-843C-41FE-A57E-2C1E0119C54C}" presName="parentText" presStyleLbl="alignNode1" presStyleIdx="0" presStyleCnt="3" custLinFactNeighborY="-348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60A56-49C8-4381-8A5D-D835FFEDA0F7}" type="pres">
      <dgm:prSet presAssocID="{679A3BD0-843C-41FE-A57E-2C1E0119C54C}" presName="descendantText" presStyleLbl="alignAcc1" presStyleIdx="0" presStyleCnt="3" custScaleY="96557" custLinFactNeighborX="281" custLinFactNeighborY="-19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DDB6C-EA39-4FE2-A801-6920FA40D921}" type="pres">
      <dgm:prSet presAssocID="{2493C8A4-D071-412D-9701-E9A370C302E9}" presName="sp" presStyleCnt="0"/>
      <dgm:spPr/>
    </dgm:pt>
    <dgm:pt modelId="{52C51D2D-A5A3-4D51-BB08-2B4DBD0800F6}" type="pres">
      <dgm:prSet presAssocID="{ED894F5C-73D1-47F6-811F-FD35926F93C0}" presName="composite" presStyleCnt="0"/>
      <dgm:spPr/>
    </dgm:pt>
    <dgm:pt modelId="{2F0DF47D-C112-4496-98DF-7F28EECC8147}" type="pres">
      <dgm:prSet presAssocID="{ED894F5C-73D1-47F6-811F-FD35926F93C0}" presName="parentText" presStyleLbl="alignNode1" presStyleIdx="1" presStyleCnt="3" custLinFactNeighborY="-160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22999-E67C-47F5-A9AA-162FD5DC2234}" type="pres">
      <dgm:prSet presAssocID="{ED894F5C-73D1-47F6-811F-FD35926F93C0}" presName="descendantText" presStyleLbl="alignAcc1" presStyleIdx="1" presStyleCnt="3" custScaleY="79361" custLinFactNeighborX="281" custLinFactNeighborY="-35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A921D-699C-4559-8EA0-CDC214A4A5C6}" type="pres">
      <dgm:prSet presAssocID="{9C594074-9B48-4B2E-9277-D2AF71870F36}" presName="sp" presStyleCnt="0"/>
      <dgm:spPr/>
    </dgm:pt>
    <dgm:pt modelId="{0947E32B-85CC-4827-A8D8-353C0C1A6FA3}" type="pres">
      <dgm:prSet presAssocID="{39DABED0-4B4B-4F81-807C-811D9A97BE2E}" presName="composite" presStyleCnt="0"/>
      <dgm:spPr/>
    </dgm:pt>
    <dgm:pt modelId="{C213A020-1B59-447C-97DE-C8549220F8C6}" type="pres">
      <dgm:prSet presAssocID="{39DABED0-4B4B-4F81-807C-811D9A97BE2E}" presName="parentText" presStyleLbl="alignNode1" presStyleIdx="2" presStyleCnt="3" custLinFactNeighborY="-944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04549-F2FF-41EC-B541-E7F2C87F5220}" type="pres">
      <dgm:prSet presAssocID="{39DABED0-4B4B-4F81-807C-811D9A97BE2E}" presName="descendantText" presStyleLbl="alignAcc1" presStyleIdx="2" presStyleCnt="3" custScaleY="311428" custLinFactNeighborX="281" custLinFactNeighborY="-39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C64F19-CEA5-414F-9A6D-DAE1F48CAF75}" srcId="{E825467B-FA14-467C-8AA5-64D1B975A04E}" destId="{39DABED0-4B4B-4F81-807C-811D9A97BE2E}" srcOrd="2" destOrd="0" parTransId="{DF5FF548-21E4-4D31-ABEF-A2A67983D776}" sibTransId="{D3E18711-4F9E-4F24-B939-E2EACB30C12D}"/>
    <dgm:cxn modelId="{72CA4ED2-B2BC-43E9-B799-942CBDB7B94F}" srcId="{39DABED0-4B4B-4F81-807C-811D9A97BE2E}" destId="{3569D0D2-786A-466E-A534-9EC28B5B1B90}" srcOrd="2" destOrd="0" parTransId="{030C08D7-DC9E-4009-96F1-98E351944AAD}" sibTransId="{82E039F9-14DF-422B-B9FA-17B344EA06C5}"/>
    <dgm:cxn modelId="{FDD2A67B-6CB1-46A9-9E5C-092B6AE496D8}" type="presOf" srcId="{22C5DEBE-5B8C-4D0F-B4B8-3732403EC99E}" destId="{AA204549-F2FF-41EC-B541-E7F2C87F5220}" srcOrd="0" destOrd="1" presId="urn:microsoft.com/office/officeart/2005/8/layout/chevron2"/>
    <dgm:cxn modelId="{9056017C-345C-40D5-A5B6-0F3047694845}" type="presOf" srcId="{EA0ECAED-BCF6-4DC6-A6EB-D487866E31B1}" destId="{16322999-E67C-47F5-A9AA-162FD5DC2234}" srcOrd="0" destOrd="1" presId="urn:microsoft.com/office/officeart/2005/8/layout/chevron2"/>
    <dgm:cxn modelId="{CF3F1542-56E8-4EBF-AEC0-7161D7BD8620}" srcId="{ED894F5C-73D1-47F6-811F-FD35926F93C0}" destId="{EA0ECAED-BCF6-4DC6-A6EB-D487866E31B1}" srcOrd="1" destOrd="0" parTransId="{04B4DE2F-9B77-4C1D-85F5-8A3D68A078E8}" sibTransId="{7520085B-5416-43D0-8D43-B237117752A9}"/>
    <dgm:cxn modelId="{AD07E078-9014-4C51-AC6B-84E33527D175}" type="presOf" srcId="{766CCBFA-8FAB-4C3C-8EEF-4A4499820DB7}" destId="{D2C60A56-49C8-4381-8A5D-D835FFEDA0F7}" srcOrd="0" destOrd="0" presId="urn:microsoft.com/office/officeart/2005/8/layout/chevron2"/>
    <dgm:cxn modelId="{DE9B486A-2D03-4B61-9B0B-B28A552A86BF}" type="presOf" srcId="{39DABED0-4B4B-4F81-807C-811D9A97BE2E}" destId="{C213A020-1B59-447C-97DE-C8549220F8C6}" srcOrd="0" destOrd="0" presId="urn:microsoft.com/office/officeart/2005/8/layout/chevron2"/>
    <dgm:cxn modelId="{D6E3DAB4-2A7D-4406-BD69-4A470C029866}" srcId="{679A3BD0-843C-41FE-A57E-2C1E0119C54C}" destId="{766CCBFA-8FAB-4C3C-8EEF-4A4499820DB7}" srcOrd="0" destOrd="0" parTransId="{2597C63A-F83D-4C48-8106-2581E6AB08A1}" sibTransId="{98806632-C790-4F81-83BA-389435C23467}"/>
    <dgm:cxn modelId="{5949A512-1BDA-496C-8413-6A657C395176}" srcId="{E825467B-FA14-467C-8AA5-64D1B975A04E}" destId="{ED894F5C-73D1-47F6-811F-FD35926F93C0}" srcOrd="1" destOrd="0" parTransId="{B2D24F92-72EB-43AF-BE1D-EF491CD90DE9}" sibTransId="{9C594074-9B48-4B2E-9277-D2AF71870F36}"/>
    <dgm:cxn modelId="{C0709D3D-6AAE-483C-9E6D-60E992228B6B}" type="presOf" srcId="{900A3726-74A2-4132-B1B6-AB73034AEEC3}" destId="{16322999-E67C-47F5-A9AA-162FD5DC2234}" srcOrd="0" destOrd="0" presId="urn:microsoft.com/office/officeart/2005/8/layout/chevron2"/>
    <dgm:cxn modelId="{98DE144F-4571-481B-8877-86498AA786FD}" type="presOf" srcId="{ED894F5C-73D1-47F6-811F-FD35926F93C0}" destId="{2F0DF47D-C112-4496-98DF-7F28EECC8147}" srcOrd="0" destOrd="0" presId="urn:microsoft.com/office/officeart/2005/8/layout/chevron2"/>
    <dgm:cxn modelId="{21D087DE-F2A6-45AC-9DE6-75CA027D8302}" type="presOf" srcId="{E825467B-FA14-467C-8AA5-64D1B975A04E}" destId="{32E176B5-EB8B-4EFC-915F-F79F44C100A3}" srcOrd="0" destOrd="0" presId="urn:microsoft.com/office/officeart/2005/8/layout/chevron2"/>
    <dgm:cxn modelId="{AC916DAF-AF3B-4BF7-BD75-30EF692AC15E}" type="presOf" srcId="{3569D0D2-786A-466E-A534-9EC28B5B1B90}" destId="{AA204549-F2FF-41EC-B541-E7F2C87F5220}" srcOrd="0" destOrd="2" presId="urn:microsoft.com/office/officeart/2005/8/layout/chevron2"/>
    <dgm:cxn modelId="{489C193E-213B-44AB-98D4-DC314706699C}" type="presOf" srcId="{4E01EFC5-14DC-44D9-844C-05EBC4E748B4}" destId="{AA204549-F2FF-41EC-B541-E7F2C87F5220}" srcOrd="0" destOrd="0" presId="urn:microsoft.com/office/officeart/2005/8/layout/chevron2"/>
    <dgm:cxn modelId="{DB9F5283-A1BF-4222-AC4E-D7AF63AC04C1}" type="presOf" srcId="{679A3BD0-843C-41FE-A57E-2C1E0119C54C}" destId="{06EB0375-E99F-4660-99FF-DDDD727E931A}" srcOrd="0" destOrd="0" presId="urn:microsoft.com/office/officeart/2005/8/layout/chevron2"/>
    <dgm:cxn modelId="{79543F25-2684-462A-ADC4-4D24BE1ABAC6}" srcId="{39DABED0-4B4B-4F81-807C-811D9A97BE2E}" destId="{4E01EFC5-14DC-44D9-844C-05EBC4E748B4}" srcOrd="0" destOrd="0" parTransId="{BF59298B-4B18-4ACB-A252-B75A647A0308}" sibTransId="{CB2E3310-AFFD-45EF-93E3-3A0D15700421}"/>
    <dgm:cxn modelId="{718ED628-2EC0-4D2B-9A74-E77307F82F52}" srcId="{E825467B-FA14-467C-8AA5-64D1B975A04E}" destId="{679A3BD0-843C-41FE-A57E-2C1E0119C54C}" srcOrd="0" destOrd="0" parTransId="{E5C67BFF-5A29-4DA0-A772-A0E7BAC5D282}" sibTransId="{2493C8A4-D071-412D-9701-E9A370C302E9}"/>
    <dgm:cxn modelId="{998764D9-5D2B-45AB-BE9C-4F0BB8BCB207}" srcId="{39DABED0-4B4B-4F81-807C-811D9A97BE2E}" destId="{22C5DEBE-5B8C-4D0F-B4B8-3732403EC99E}" srcOrd="1" destOrd="0" parTransId="{45A5C93F-5FA7-42FB-9E75-429B96A9B80F}" sibTransId="{F05E5BE1-7065-42AF-B11F-948DCB0B3F73}"/>
    <dgm:cxn modelId="{BD7F6D77-E379-458F-8A27-7BA5AB230677}" srcId="{ED894F5C-73D1-47F6-811F-FD35926F93C0}" destId="{900A3726-74A2-4132-B1B6-AB73034AEEC3}" srcOrd="0" destOrd="0" parTransId="{DD01E751-DE09-4E11-A64E-F0AACBAFF595}" sibTransId="{B3157AF1-DE30-4780-B99B-4BC9944CEAAB}"/>
    <dgm:cxn modelId="{CFF37F29-E086-4BC8-8254-4A5D6716A2A6}" type="presParOf" srcId="{32E176B5-EB8B-4EFC-915F-F79F44C100A3}" destId="{DB6A4513-21D9-454B-A240-DE70B96BA44E}" srcOrd="0" destOrd="0" presId="urn:microsoft.com/office/officeart/2005/8/layout/chevron2"/>
    <dgm:cxn modelId="{EE083FB6-045A-4272-BA77-DABFDB23F2A0}" type="presParOf" srcId="{DB6A4513-21D9-454B-A240-DE70B96BA44E}" destId="{06EB0375-E99F-4660-99FF-DDDD727E931A}" srcOrd="0" destOrd="0" presId="urn:microsoft.com/office/officeart/2005/8/layout/chevron2"/>
    <dgm:cxn modelId="{393EF177-77E4-4688-860A-B577499601EB}" type="presParOf" srcId="{DB6A4513-21D9-454B-A240-DE70B96BA44E}" destId="{D2C60A56-49C8-4381-8A5D-D835FFEDA0F7}" srcOrd="1" destOrd="0" presId="urn:microsoft.com/office/officeart/2005/8/layout/chevron2"/>
    <dgm:cxn modelId="{98F7FE7B-9072-42E6-B73F-4BB6DF9C8DF9}" type="presParOf" srcId="{32E176B5-EB8B-4EFC-915F-F79F44C100A3}" destId="{F76DDB6C-EA39-4FE2-A801-6920FA40D921}" srcOrd="1" destOrd="0" presId="urn:microsoft.com/office/officeart/2005/8/layout/chevron2"/>
    <dgm:cxn modelId="{4E35A1CA-9983-4211-8FED-C28068BA07FE}" type="presParOf" srcId="{32E176B5-EB8B-4EFC-915F-F79F44C100A3}" destId="{52C51D2D-A5A3-4D51-BB08-2B4DBD0800F6}" srcOrd="2" destOrd="0" presId="urn:microsoft.com/office/officeart/2005/8/layout/chevron2"/>
    <dgm:cxn modelId="{E18DF6C8-9AE2-4DA0-8E8C-8C1A510BEB7B}" type="presParOf" srcId="{52C51D2D-A5A3-4D51-BB08-2B4DBD0800F6}" destId="{2F0DF47D-C112-4496-98DF-7F28EECC8147}" srcOrd="0" destOrd="0" presId="urn:microsoft.com/office/officeart/2005/8/layout/chevron2"/>
    <dgm:cxn modelId="{C7FF546B-C4E9-4356-952F-CE38B88CF161}" type="presParOf" srcId="{52C51D2D-A5A3-4D51-BB08-2B4DBD0800F6}" destId="{16322999-E67C-47F5-A9AA-162FD5DC2234}" srcOrd="1" destOrd="0" presId="urn:microsoft.com/office/officeart/2005/8/layout/chevron2"/>
    <dgm:cxn modelId="{BBBBBDA8-8918-44EE-A482-759A2CAA1F75}" type="presParOf" srcId="{32E176B5-EB8B-4EFC-915F-F79F44C100A3}" destId="{01CA921D-699C-4559-8EA0-CDC214A4A5C6}" srcOrd="3" destOrd="0" presId="urn:microsoft.com/office/officeart/2005/8/layout/chevron2"/>
    <dgm:cxn modelId="{E42C80AD-F012-4171-A904-9A2FF2546E0F}" type="presParOf" srcId="{32E176B5-EB8B-4EFC-915F-F79F44C100A3}" destId="{0947E32B-85CC-4827-A8D8-353C0C1A6FA3}" srcOrd="4" destOrd="0" presId="urn:microsoft.com/office/officeart/2005/8/layout/chevron2"/>
    <dgm:cxn modelId="{39B3E136-58C1-4A2F-BB59-6CC0AAAC121F}" type="presParOf" srcId="{0947E32B-85CC-4827-A8D8-353C0C1A6FA3}" destId="{C213A020-1B59-447C-97DE-C8549220F8C6}" srcOrd="0" destOrd="0" presId="urn:microsoft.com/office/officeart/2005/8/layout/chevron2"/>
    <dgm:cxn modelId="{D47ACA9A-007B-46FA-B27A-E51E088ABE3E}" type="presParOf" srcId="{0947E32B-85CC-4827-A8D8-353C0C1A6FA3}" destId="{AA204549-F2FF-41EC-B541-E7F2C87F522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B1FDE3-AC29-476C-BCED-FA8BB85A086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F97EF6-65F2-46B6-8EA7-166603D05D9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Инициативное бюджетирование </a:t>
          </a:r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это совокупность разнообразных, основанных на гражданской инициативе практик по решению вопросов местного значения при непосредственном участии граждан в определении и выборе объектов расходования бюджетных средств, последующем контроле за реализацией отобранных проектов, а также в виде трудового участия и материальных (финансовых) взносов.</a:t>
          </a:r>
        </a:p>
      </dgm:t>
    </dgm:pt>
    <dgm:pt modelId="{A385FA80-BBBD-460A-A3F8-0EA7AE5BD1BF}" type="parTrans" cxnId="{28DEA515-F3B0-4CD3-B268-1BF1FB6D5D0D}">
      <dgm:prSet/>
      <dgm:spPr/>
      <dgm:t>
        <a:bodyPr/>
        <a:lstStyle/>
        <a:p>
          <a:endParaRPr lang="ru-RU"/>
        </a:p>
      </dgm:t>
    </dgm:pt>
    <dgm:pt modelId="{FBF237D5-38AE-4984-BB52-22D3F5DEED97}" type="sibTrans" cxnId="{28DEA515-F3B0-4CD3-B268-1BF1FB6D5D0D}">
      <dgm:prSet/>
      <dgm:spPr/>
      <dgm:t>
        <a:bodyPr/>
        <a:lstStyle/>
        <a:p>
          <a:endParaRPr lang="ru-RU"/>
        </a:p>
      </dgm:t>
    </dgm:pt>
    <dgm:pt modelId="{DC0F2CB3-AF58-4026-A2B0-5AE3C8A26B50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 бюджете Кондинского района на 2019-2021 годы на реализацию проектов инициативного бюджетирования за счет средств бюджета автономного округа  предусмотрены иные межбюджетные трансферты на содействие развитию исторических и иных местных традиций (приуроченные к юбилейным датам населенных пунктов)</a:t>
          </a:r>
        </a:p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2019 год – 1 500,0 тыс. рублей</a:t>
          </a:r>
        </a:p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2020 год – 1 500,0 тыс. рублей</a:t>
          </a:r>
        </a:p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2021 год – 100,0 тыс. рублей</a:t>
          </a:r>
          <a:endParaRPr lang="ru-RU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DAFF82-A0FF-4080-8A19-478BEDD93BF6}" type="parTrans" cxnId="{25818AD7-85C8-4D94-BA2C-FCD9677DB0AA}">
      <dgm:prSet/>
      <dgm:spPr/>
      <dgm:t>
        <a:bodyPr/>
        <a:lstStyle/>
        <a:p>
          <a:endParaRPr lang="ru-RU"/>
        </a:p>
      </dgm:t>
    </dgm:pt>
    <dgm:pt modelId="{2E9F4422-A21A-45FD-8795-BB7607C4CB4E}" type="sibTrans" cxnId="{25818AD7-85C8-4D94-BA2C-FCD9677DB0AA}">
      <dgm:prSet/>
      <dgm:spPr/>
      <dgm:t>
        <a:bodyPr/>
        <a:lstStyle/>
        <a:p>
          <a:endParaRPr lang="ru-RU"/>
        </a:p>
      </dgm:t>
    </dgm:pt>
    <dgm:pt modelId="{C38954A1-164C-4DF3-A641-5A9022FC4A02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just"/>
          <a:r>
            <a: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Начиная  2018 года муниципальные образования Кондинского района разработали муниципальные правовые акты, учитывающие элементы инициативного бюджетирования при формировании расходных обязательств. </a:t>
          </a:r>
        </a:p>
        <a:p>
          <a:pPr algn="just"/>
          <a:r>
            <a: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Основные направления проектов инициативного бюджетирования, как правило это: благоустройство дворовых территорий, общественных территорий, памятных мест, детских и спортивных площадок, мест массового отдыха, тротуаров, ремонт дорог, элементов улично-дорожной сети</a:t>
          </a:r>
          <a:endParaRPr lang="ru-RU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2AF283-8B15-4829-AF72-308D8FE9EF25}" type="parTrans" cxnId="{AB76179A-753D-4E25-84C6-6F5292080C64}">
      <dgm:prSet/>
      <dgm:spPr/>
      <dgm:t>
        <a:bodyPr/>
        <a:lstStyle/>
        <a:p>
          <a:endParaRPr lang="ru-RU"/>
        </a:p>
      </dgm:t>
    </dgm:pt>
    <dgm:pt modelId="{A39F6234-BDFB-4DE4-A5CC-038B52470392}" type="sibTrans" cxnId="{AB76179A-753D-4E25-84C6-6F5292080C64}">
      <dgm:prSet/>
      <dgm:spPr/>
      <dgm:t>
        <a:bodyPr/>
        <a:lstStyle/>
        <a:p>
          <a:endParaRPr lang="ru-RU"/>
        </a:p>
      </dgm:t>
    </dgm:pt>
    <dgm:pt modelId="{2599E68D-A472-4347-AD17-75DBA4AC0B42}" type="pres">
      <dgm:prSet presAssocID="{5EB1FDE3-AC29-476C-BCED-FA8BB85A086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F24484-6D16-4250-9152-8ED9E006002A}" type="pres">
      <dgm:prSet presAssocID="{E1F97EF6-65F2-46B6-8EA7-166603D05D90}" presName="roof" presStyleLbl="dkBgShp" presStyleIdx="0" presStyleCnt="2"/>
      <dgm:spPr/>
      <dgm:t>
        <a:bodyPr/>
        <a:lstStyle/>
        <a:p>
          <a:endParaRPr lang="ru-RU"/>
        </a:p>
      </dgm:t>
    </dgm:pt>
    <dgm:pt modelId="{A9205EB2-B2BC-4A5C-B2AC-7BECE07ED086}" type="pres">
      <dgm:prSet presAssocID="{E1F97EF6-65F2-46B6-8EA7-166603D05D90}" presName="pillars" presStyleCnt="0"/>
      <dgm:spPr/>
    </dgm:pt>
    <dgm:pt modelId="{83DF1F0B-32F5-4287-B082-43F129F99D98}" type="pres">
      <dgm:prSet presAssocID="{E1F97EF6-65F2-46B6-8EA7-166603D05D90}" presName="pillar1" presStyleLbl="node1" presStyleIdx="0" presStyleCnt="2" custScaleY="107816" custLinFactNeighborX="-147" custLinFactNeighborY="1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BFB76-1BC4-412C-9BDB-FAF72A6A8217}" type="pres">
      <dgm:prSet presAssocID="{DC0F2CB3-AF58-4026-A2B0-5AE3C8A26B50}" presName="pillarX" presStyleLbl="node1" presStyleIdx="1" presStyleCnt="2" custScaleY="103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9350F-42EF-4F8B-B128-90B1135EE45B}" type="pres">
      <dgm:prSet presAssocID="{E1F97EF6-65F2-46B6-8EA7-166603D05D90}" presName="base" presStyleLbl="dkBgShp" presStyleIdx="1" presStyleCnt="2" custFlipVert="1" custScaleY="13421"/>
      <dgm:spPr>
        <a:solidFill>
          <a:schemeClr val="accent1">
            <a:lumMod val="20000"/>
            <a:lumOff val="80000"/>
          </a:schemeClr>
        </a:solidFill>
      </dgm:spPr>
    </dgm:pt>
  </dgm:ptLst>
  <dgm:cxnLst>
    <dgm:cxn modelId="{9ACAB70C-2787-446E-B006-73B4AD5036BB}" type="presOf" srcId="{DC0F2CB3-AF58-4026-A2B0-5AE3C8A26B50}" destId="{0DDBFB76-1BC4-412C-9BDB-FAF72A6A8217}" srcOrd="0" destOrd="0" presId="urn:microsoft.com/office/officeart/2005/8/layout/hList3"/>
    <dgm:cxn modelId="{50E40C97-BE8B-4685-8375-FC7B91A2F657}" type="presOf" srcId="{E1F97EF6-65F2-46B6-8EA7-166603D05D90}" destId="{ABF24484-6D16-4250-9152-8ED9E006002A}" srcOrd="0" destOrd="0" presId="urn:microsoft.com/office/officeart/2005/8/layout/hList3"/>
    <dgm:cxn modelId="{25818AD7-85C8-4D94-BA2C-FCD9677DB0AA}" srcId="{E1F97EF6-65F2-46B6-8EA7-166603D05D90}" destId="{DC0F2CB3-AF58-4026-A2B0-5AE3C8A26B50}" srcOrd="1" destOrd="0" parTransId="{23DAFF82-A0FF-4080-8A19-478BEDD93BF6}" sibTransId="{2E9F4422-A21A-45FD-8795-BB7607C4CB4E}"/>
    <dgm:cxn modelId="{28DEA515-F3B0-4CD3-B268-1BF1FB6D5D0D}" srcId="{5EB1FDE3-AC29-476C-BCED-FA8BB85A0867}" destId="{E1F97EF6-65F2-46B6-8EA7-166603D05D90}" srcOrd="0" destOrd="0" parTransId="{A385FA80-BBBD-460A-A3F8-0EA7AE5BD1BF}" sibTransId="{FBF237D5-38AE-4984-BB52-22D3F5DEED97}"/>
    <dgm:cxn modelId="{A21DE363-D486-420E-AC33-A1C07179359A}" type="presOf" srcId="{5EB1FDE3-AC29-476C-BCED-FA8BB85A0867}" destId="{2599E68D-A472-4347-AD17-75DBA4AC0B42}" srcOrd="0" destOrd="0" presId="urn:microsoft.com/office/officeart/2005/8/layout/hList3"/>
    <dgm:cxn modelId="{89FD68A4-6942-4FD6-97B9-D2D595F6ED93}" type="presOf" srcId="{C38954A1-164C-4DF3-A641-5A9022FC4A02}" destId="{83DF1F0B-32F5-4287-B082-43F129F99D98}" srcOrd="0" destOrd="0" presId="urn:microsoft.com/office/officeart/2005/8/layout/hList3"/>
    <dgm:cxn modelId="{AB76179A-753D-4E25-84C6-6F5292080C64}" srcId="{E1F97EF6-65F2-46B6-8EA7-166603D05D90}" destId="{C38954A1-164C-4DF3-A641-5A9022FC4A02}" srcOrd="0" destOrd="0" parTransId="{C72AF283-8B15-4829-AF72-308D8FE9EF25}" sibTransId="{A39F6234-BDFB-4DE4-A5CC-038B52470392}"/>
    <dgm:cxn modelId="{5ED27756-F716-46C1-AF8C-AA2626BF0A79}" type="presParOf" srcId="{2599E68D-A472-4347-AD17-75DBA4AC0B42}" destId="{ABF24484-6D16-4250-9152-8ED9E006002A}" srcOrd="0" destOrd="0" presId="urn:microsoft.com/office/officeart/2005/8/layout/hList3"/>
    <dgm:cxn modelId="{210A8D42-5E0B-472E-99FC-AAD80E6E8F94}" type="presParOf" srcId="{2599E68D-A472-4347-AD17-75DBA4AC0B42}" destId="{A9205EB2-B2BC-4A5C-B2AC-7BECE07ED086}" srcOrd="1" destOrd="0" presId="urn:microsoft.com/office/officeart/2005/8/layout/hList3"/>
    <dgm:cxn modelId="{3A2355D6-B959-4D5F-A323-C3A44ABB039A}" type="presParOf" srcId="{A9205EB2-B2BC-4A5C-B2AC-7BECE07ED086}" destId="{83DF1F0B-32F5-4287-B082-43F129F99D98}" srcOrd="0" destOrd="0" presId="urn:microsoft.com/office/officeart/2005/8/layout/hList3"/>
    <dgm:cxn modelId="{AF329B26-FD83-4468-B872-EC21E12F3366}" type="presParOf" srcId="{A9205EB2-B2BC-4A5C-B2AC-7BECE07ED086}" destId="{0DDBFB76-1BC4-412C-9BDB-FAF72A6A8217}" srcOrd="1" destOrd="0" presId="urn:microsoft.com/office/officeart/2005/8/layout/hList3"/>
    <dgm:cxn modelId="{541183C1-75CF-4B19-9AB5-BD6DF76866E6}" type="presParOf" srcId="{2599E68D-A472-4347-AD17-75DBA4AC0B42}" destId="{9ED9350F-42EF-4F8B-B128-90B1135EE45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F24484-6D16-4250-9152-8ED9E006002A}">
      <dsp:nvSpPr>
        <dsp:cNvPr id="0" name=""/>
        <dsp:cNvSpPr/>
      </dsp:nvSpPr>
      <dsp:spPr>
        <a:xfrm>
          <a:off x="0" y="76199"/>
          <a:ext cx="8610600" cy="150876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Инициативное бюджетирование </a:t>
          </a: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это совокупность разнообразных, основанных на гражданской инициативе практик по решению вопросов местного значения при непосредственном участии граждан в определении и выборе объектов расходования бюджетных средств, последующем контроле за реализацией отобранных проектов, а также в виде трудового участия и материальных (финансовых) взносов.</a:t>
          </a:r>
        </a:p>
      </dsp:txBody>
      <dsp:txXfrm>
        <a:off x="0" y="76199"/>
        <a:ext cx="8610600" cy="1508760"/>
      </dsp:txXfrm>
    </dsp:sp>
    <dsp:sp modelId="{83DF1F0B-32F5-4287-B082-43F129F99D98}">
      <dsp:nvSpPr>
        <dsp:cNvPr id="0" name=""/>
        <dsp:cNvSpPr/>
      </dsp:nvSpPr>
      <dsp:spPr>
        <a:xfrm>
          <a:off x="0" y="1523999"/>
          <a:ext cx="4305299" cy="3416037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Начиная  2018 года муниципальные образования Кондинского района разработали муниципальные правовые акты, учитывающие элементы инициативного бюджетирования при формировании расходных обязательств. </a:t>
          </a:r>
        </a:p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Основные направления проектов инициативного бюджетирования, как правило это: благоустройство дворовых территорий, общественных территорий, памятных мест, детских и спортивных площадок, мест массового отдыха, тротуаров, ремонт дорог, элементов улично-дорожной сети</a:t>
          </a:r>
          <a:endParaRPr lang="ru-RU" sz="1700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523999"/>
        <a:ext cx="4305299" cy="3416037"/>
      </dsp:txXfrm>
    </dsp:sp>
    <dsp:sp modelId="{0DDBFB76-1BC4-412C-9BDB-FAF72A6A8217}">
      <dsp:nvSpPr>
        <dsp:cNvPr id="0" name=""/>
        <dsp:cNvSpPr/>
      </dsp:nvSpPr>
      <dsp:spPr>
        <a:xfrm>
          <a:off x="4305300" y="1523999"/>
          <a:ext cx="4305299" cy="3290315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 бюджете Кондинского района на 2019-2021 годы на реализацию проектов инициативного бюджетирования за счет средств бюджета автономного округа  предусмотрены иные межбюджетные трансферты на содействие развитию исторических и иных местных традиций (приуроченные к юбилейным датам населенных пунктов)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2019 год – 1 500,0 тыс. рублей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2020 год – 1 500,0 тыс. рублей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2021 год – 100,0 тыс. рублей</a:t>
          </a:r>
          <a:endParaRPr lang="ru-RU" sz="17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05300" y="1523999"/>
        <a:ext cx="4305299" cy="3290315"/>
      </dsp:txXfrm>
    </dsp:sp>
    <dsp:sp modelId="{9ED9350F-42EF-4F8B-B128-90B1135EE45B}">
      <dsp:nvSpPr>
        <dsp:cNvPr id="0" name=""/>
        <dsp:cNvSpPr/>
      </dsp:nvSpPr>
      <dsp:spPr>
        <a:xfrm flipV="1">
          <a:off x="0" y="4905753"/>
          <a:ext cx="8610600" cy="4724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0.0028</cdr:y>
    </cdr:from>
    <cdr:to>
      <cdr:x>0.08621</cdr:x>
      <cdr:y>0.04207</cdr:y>
    </cdr:to>
    <cdr:sp macro="" textlink="">
      <cdr:nvSpPr>
        <cdr:cNvPr id="2" name="object 12"/>
        <cdr:cNvSpPr txBox="1"/>
      </cdr:nvSpPr>
      <cdr:spPr>
        <a:xfrm xmlns:a="http://schemas.openxmlformats.org/drawingml/2006/main" rot="10800000" flipV="1">
          <a:off x="0" y="15388"/>
          <a:ext cx="762000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12700">
            <a:lnSpc>
              <a:spcPct val="100000"/>
            </a:lnSpc>
          </a:pPr>
          <a:r>
            <a:rPr lang="ru-RU" sz="1400" b="1" i="1" dirty="0" smtClean="0">
              <a:latin typeface="Times New Roman"/>
              <a:cs typeface="Times New Roman"/>
            </a:rPr>
            <a:t>млн.руб.</a:t>
          </a:r>
          <a:endParaRPr sz="1600" b="1" i="1" dirty="0">
            <a:latin typeface="Times New Roman"/>
            <a:cs typeface="Times New Roman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2A3E5-050E-4514-9BFF-466024F54780}" type="datetimeFigureOut">
              <a:rPr lang="ru-RU" smtClean="0"/>
              <a:pPr/>
              <a:t>02.12.2018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09C10-C0D2-491D-8D81-FF2195B8F3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08B83-9EDC-4251-A507-2B6A67251E80}" type="datetimeFigureOut">
              <a:rPr lang="ru-RU" smtClean="0"/>
              <a:pPr/>
              <a:t>02.12.2018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B2471-63FE-47A3-B743-09358E4AD1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065FE-0035-46D5-958C-1B2A5EB6696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20063-126B-4E1A-902E-46E9CF205E82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C6CD3-45E8-4F0B-8375-54AEC65576C0}" type="datetime1">
              <a:rPr lang="en-US" smtClean="0"/>
              <a:pPr/>
              <a:t>12/2/2018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CC830-594E-4E56-B8CA-6B1DB07CC1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B7DF-F394-412E-A130-9848AC27646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7"/>
          <p:cNvSpPr/>
          <p:nvPr/>
        </p:nvSpPr>
        <p:spPr>
          <a:xfrm>
            <a:off x="595313" y="1968500"/>
            <a:ext cx="7678737" cy="1504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8"/>
          <p:cNvSpPr/>
          <p:nvPr/>
        </p:nvSpPr>
        <p:spPr>
          <a:xfrm>
            <a:off x="7386638" y="1936750"/>
            <a:ext cx="1058862" cy="1504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3FFC87-2549-49CD-9C9D-4EB8F1FC4C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035356-F3A4-4AC9-8535-49A4104840EC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bk object 17"/>
          <p:cNvSpPr/>
          <p:nvPr/>
        </p:nvSpPr>
        <p:spPr>
          <a:xfrm>
            <a:off x="0" y="0"/>
            <a:ext cx="9144000" cy="1249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D5D38C-9E48-4BF3-B037-B203F2F796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864ACD-D7E0-43F8-8D2E-C76AB77E8AF4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8FC32-6067-4961-A917-E60762C539D7}" type="datetime1">
              <a:rPr lang="en-US" smtClean="0"/>
              <a:pPr/>
              <a:t>12/2/2018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2E650-7813-44A8-A59D-8D9A615417B4}" type="datetime1">
              <a:rPr lang="en-US" smtClean="0"/>
              <a:pPr/>
              <a:t>12/2/2018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595883" y="1969007"/>
            <a:ext cx="7677911" cy="1504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7386828" y="1937004"/>
            <a:ext cx="1059179" cy="1504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E0A0D-2248-427F-A845-05D5A5F191DD}" type="datetime1">
              <a:rPr lang="en-US" smtClean="0"/>
              <a:pPr/>
              <a:t>12/2/2018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058F-01A0-4BBA-A334-322E2C834BC1}" type="datetime1">
              <a:rPr lang="en-US" smtClean="0"/>
              <a:pPr/>
              <a:t>12/2/2018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44FBD-0C1F-4A6B-B8B5-EFC3A18396DC}" type="datetime1">
              <a:rPr lang="en-US" smtClean="0"/>
              <a:pPr>
                <a:defRPr/>
              </a:pPr>
              <a:t>12/2/2018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80FDD-9FB4-4B84-A2B6-31C0BF5908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989D3-A39D-4ADC-861B-E86BF9AF5A00}" type="datetime1">
              <a:rPr lang="en-US" smtClean="0"/>
              <a:pPr>
                <a:defRPr/>
              </a:pPr>
              <a:t>12/2/2018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ED4CE-80A5-46EE-8FF9-30E637E042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5F04-1A0C-4170-9D4D-76DE135239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D509D-0C25-4E1D-8260-14CE7C91E81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45599-1307-4511-AE4F-965F2BF422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65CA-8A0F-47F3-973E-35FD60AA93CF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89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1060" y="1700910"/>
            <a:ext cx="5881878" cy="2449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0A486-11B5-4D7E-A569-566960F2B737}" type="datetime1">
              <a:rPr lang="en-US" smtClean="0"/>
              <a:pPr/>
              <a:t>12/2/2018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6" r:id="rId6"/>
    <p:sldLayoutId id="2147483688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328613" y="-17463"/>
            <a:ext cx="8486775" cy="8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1630363" y="1700213"/>
            <a:ext cx="58832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6CFDAE-5335-458A-9A65-6729FF770C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8359C-B1C0-42AB-8B68-118F7911E17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.xml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2.png"/><Relationship Id="rId2" Type="http://schemas.openxmlformats.org/officeDocument/2006/relationships/image" Target="../media/image12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24" Type="http://schemas.openxmlformats.org/officeDocument/2006/relationships/image" Target="../media/image31.png"/><Relationship Id="rId5" Type="http://schemas.openxmlformats.org/officeDocument/2006/relationships/image" Target="../media/image10.png"/><Relationship Id="rId15" Type="http://schemas.openxmlformats.org/officeDocument/2006/relationships/image" Target="../media/image23.png"/><Relationship Id="rId23" Type="http://schemas.openxmlformats.org/officeDocument/2006/relationships/image" Target="../media/image30.jpe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.jpeg"/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16.png"/><Relationship Id="rId15" Type="http://schemas.openxmlformats.org/officeDocument/2006/relationships/image" Target="../media/image48.jpe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6.jpeg"/><Relationship Id="rId7" Type="http://schemas.openxmlformats.org/officeDocument/2006/relationships/image" Target="../media/image5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42.png"/><Relationship Id="rId9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6.png"/><Relationship Id="rId5" Type="http://schemas.openxmlformats.org/officeDocument/2006/relationships/image" Target="../media/image6.jpeg"/><Relationship Id="rId4" Type="http://schemas.openxmlformats.org/officeDocument/2006/relationships/image" Target="../media/image19.png"/><Relationship Id="rId9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3.png"/><Relationship Id="rId18" Type="http://schemas.openxmlformats.org/officeDocument/2006/relationships/image" Target="../media/image6.jpe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4.png"/><Relationship Id="rId16" Type="http://schemas.openxmlformats.org/officeDocument/2006/relationships/image" Target="../media/image86.png"/><Relationship Id="rId20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28.png"/><Relationship Id="rId5" Type="http://schemas.openxmlformats.org/officeDocument/2006/relationships/image" Target="../media/image77.png"/><Relationship Id="rId15" Type="http://schemas.openxmlformats.org/officeDocument/2006/relationships/image" Target="../media/image85.png"/><Relationship Id="rId10" Type="http://schemas.openxmlformats.org/officeDocument/2006/relationships/image" Target="../media/image81.png"/><Relationship Id="rId19" Type="http://schemas.openxmlformats.org/officeDocument/2006/relationships/image" Target="../media/image88.jpeg"/><Relationship Id="rId4" Type="http://schemas.openxmlformats.org/officeDocument/2006/relationships/image" Target="../media/image76.png"/><Relationship Id="rId9" Type="http://schemas.openxmlformats.org/officeDocument/2006/relationships/image" Target="../media/image16.png"/><Relationship Id="rId1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Relationship Id="rId9" Type="http://schemas.openxmlformats.org/officeDocument/2006/relationships/image" Target="../media/image9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.jpeg"/><Relationship Id="rId3" Type="http://schemas.openxmlformats.org/officeDocument/2006/relationships/image" Target="../media/image28.png"/><Relationship Id="rId7" Type="http://schemas.openxmlformats.org/officeDocument/2006/relationships/image" Target="../media/image78.png"/><Relationship Id="rId12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24.png"/><Relationship Id="rId5" Type="http://schemas.openxmlformats.org/officeDocument/2006/relationships/image" Target="../media/image99.png"/><Relationship Id="rId15" Type="http://schemas.openxmlformats.org/officeDocument/2006/relationships/image" Target="../media/image105.jpeg"/><Relationship Id="rId10" Type="http://schemas.openxmlformats.org/officeDocument/2006/relationships/image" Target="../media/image102.png"/><Relationship Id="rId4" Type="http://schemas.openxmlformats.org/officeDocument/2006/relationships/image" Target="../media/image19.png"/><Relationship Id="rId9" Type="http://schemas.openxmlformats.org/officeDocument/2006/relationships/image" Target="../media/image101.png"/><Relationship Id="rId14" Type="http://schemas.openxmlformats.org/officeDocument/2006/relationships/image" Target="../media/image10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26" Type="http://schemas.openxmlformats.org/officeDocument/2006/relationships/image" Target="../media/image128.png"/><Relationship Id="rId3" Type="http://schemas.openxmlformats.org/officeDocument/2006/relationships/image" Target="../media/image78.png"/><Relationship Id="rId21" Type="http://schemas.openxmlformats.org/officeDocument/2006/relationships/image" Target="../media/image123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5" Type="http://schemas.openxmlformats.org/officeDocument/2006/relationships/image" Target="../media/image127.png"/><Relationship Id="rId33" Type="http://schemas.openxmlformats.org/officeDocument/2006/relationships/image" Target="../media/image6.jpeg"/><Relationship Id="rId2" Type="http://schemas.openxmlformats.org/officeDocument/2006/relationships/image" Target="../media/image106.png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29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13.png"/><Relationship Id="rId24" Type="http://schemas.openxmlformats.org/officeDocument/2006/relationships/image" Target="../media/image126.png"/><Relationship Id="rId32" Type="http://schemas.openxmlformats.org/officeDocument/2006/relationships/image" Target="../media/image134.png"/><Relationship Id="rId5" Type="http://schemas.openxmlformats.org/officeDocument/2006/relationships/image" Target="../media/image108.png"/><Relationship Id="rId15" Type="http://schemas.openxmlformats.org/officeDocument/2006/relationships/image" Target="../media/image117.png"/><Relationship Id="rId23" Type="http://schemas.openxmlformats.org/officeDocument/2006/relationships/image" Target="../media/image125.png"/><Relationship Id="rId28" Type="http://schemas.openxmlformats.org/officeDocument/2006/relationships/image" Target="../media/image130.png"/><Relationship Id="rId10" Type="http://schemas.openxmlformats.org/officeDocument/2006/relationships/image" Target="../media/image112.png"/><Relationship Id="rId19" Type="http://schemas.openxmlformats.org/officeDocument/2006/relationships/image" Target="../media/image121.png"/><Relationship Id="rId31" Type="http://schemas.openxmlformats.org/officeDocument/2006/relationships/image" Target="../media/image133.png"/><Relationship Id="rId4" Type="http://schemas.openxmlformats.org/officeDocument/2006/relationships/image" Target="../media/image107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Relationship Id="rId22" Type="http://schemas.openxmlformats.org/officeDocument/2006/relationships/image" Target="../media/image124.png"/><Relationship Id="rId27" Type="http://schemas.openxmlformats.org/officeDocument/2006/relationships/image" Target="../media/image129.png"/><Relationship Id="rId30" Type="http://schemas.openxmlformats.org/officeDocument/2006/relationships/image" Target="../media/image1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4" Type="http://schemas.openxmlformats.org/officeDocument/2006/relationships/hyperlink" Target="http://www.google.ru/imgres?q=%D0%BA%D0%BB%D1%83%D0%B1%D1%8B+%D0%B7%D0%B0%D0%BC%D0%B5%D1%89%D0%B0%D1%8E%D1%89%D0%B8%D1%85+%D1%81%D0%B5%D0%BC%D0%B5%D0%B9+%D1%84%D0%BE%D1%82%D0%BE&amp;start=233&amp;newwindow=1&amp;sa=X&amp;hl=ru&amp;rlz=1T4LENP_ru___RU532&amp;biw=1366&amp;bih=616&amp;tbm=isch&amp;tbnid=A14Ryqu9pD0cFM:&amp;imgrefurl=http://chelyabinsk.bezformata.ru/listnews/proekt-mir-otkritih-serdetc/733758/&amp;docid=SxNertJZQH2GmM&amp;imgurl=http://bezformata.ru/content/Images/000/002/202/image2202859.jpg&amp;w=254&amp;h=221&amp;ei=Gx50UZGtDsfI4ASpm4DoAg&amp;zoom=1&amp;ved=1t:3588,r:55,s:200,i:169&amp;iact=rc&amp;dur=303&amp;page=12&amp;tbnh=151&amp;tbnw=151&amp;ndsp=25&amp;tx=92&amp;ty=57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781800" y="2743200"/>
            <a:ext cx="790955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565647" y="3384803"/>
            <a:ext cx="790955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1631060" y="609600"/>
            <a:ext cx="5881878" cy="4493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" marR="5080" algn="ctr"/>
            <a:r>
              <a:rPr lang="ru-RU" sz="3600" spc="-20" dirty="0" smtClean="0"/>
              <a:t>Публичные </a:t>
            </a:r>
            <a:r>
              <a:rPr lang="ru-RU" sz="3600" spc="-5" dirty="0" smtClean="0"/>
              <a:t>слушания</a:t>
            </a:r>
            <a:r>
              <a:rPr lang="ru-RU" sz="3600" spc="-35" dirty="0" smtClean="0"/>
              <a:t> </a:t>
            </a:r>
            <a:r>
              <a:rPr lang="ru-RU" sz="3600" spc="-5" dirty="0" smtClean="0"/>
              <a:t>по  </a:t>
            </a:r>
            <a:r>
              <a:rPr lang="ru-RU" sz="3600" spc="-10" dirty="0" smtClean="0"/>
              <a:t>проекту </a:t>
            </a:r>
            <a:r>
              <a:rPr lang="ru-RU" sz="3600" spc="-40" dirty="0" smtClean="0"/>
              <a:t>бюджета</a:t>
            </a:r>
          </a:p>
          <a:p>
            <a:pPr marL="99695" marR="5080" algn="ctr">
              <a:lnSpc>
                <a:spcPct val="100000"/>
              </a:lnSpc>
            </a:pPr>
            <a:r>
              <a:rPr lang="ru-RU" sz="3600" spc="-40" dirty="0" smtClean="0"/>
              <a:t>муниципального образования Кондинский район на 2019 год и на плановый период </a:t>
            </a:r>
          </a:p>
          <a:p>
            <a:pPr marL="99695" marR="5080" algn="ctr">
              <a:lnSpc>
                <a:spcPct val="100000"/>
              </a:lnSpc>
            </a:pPr>
            <a:r>
              <a:rPr lang="ru-RU" sz="3600" spc="-40" dirty="0" smtClean="0"/>
              <a:t>2020 и 2021 годов</a:t>
            </a:r>
            <a:endParaRPr lang="ru-RU" sz="3600" spc="-80" dirty="0" smtClean="0"/>
          </a:p>
          <a:p>
            <a:pPr marL="99695" marR="5080" algn="ctr">
              <a:lnSpc>
                <a:spcPct val="100000"/>
              </a:lnSpc>
            </a:pPr>
            <a:endParaRPr lang="ru-RU" spc="-40" dirty="0" smtClean="0"/>
          </a:p>
        </p:txBody>
      </p:sp>
      <p:sp>
        <p:nvSpPr>
          <p:cNvPr id="11" name="object 11"/>
          <p:cNvSpPr txBox="1"/>
          <p:nvPr/>
        </p:nvSpPr>
        <p:spPr>
          <a:xfrm>
            <a:off x="5794628" y="4876800"/>
            <a:ext cx="289217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 algn="ctr">
              <a:lnSpc>
                <a:spcPct val="100000"/>
              </a:lnSpc>
            </a:pPr>
            <a:r>
              <a:rPr lang="ru-RU" sz="1800" b="1" spc="-5" dirty="0" smtClean="0">
                <a:latin typeface="Times New Roman"/>
                <a:cs typeface="Times New Roman"/>
              </a:rPr>
              <a:t>Комитет по финансам и налоговой политике администрации Кондинского района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3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600" marR="5080" indent="-2510790" algn="ctr">
              <a:lnSpc>
                <a:spcPct val="100000"/>
              </a:lnSpc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безвозмездных поступлений в бюджет  Кондинского района на 2017 – 2021 годы  </a:t>
            </a:r>
            <a:endParaRPr sz="2400" dirty="0">
              <a:solidFill>
                <a:srgbClr val="0000FF"/>
              </a:solidFill>
            </a:endParaRPr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04800" y="1143000"/>
          <a:ext cx="86868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129266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НОВАЦИИ В ОРГАНИЗАЦИИ </a:t>
            </a:r>
            <a:b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МЕЖБЮДЖЕТНЫХ ОТНОШЕНИЙ </a:t>
            </a:r>
            <a:b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(ОКРУГ-РАЙОН)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95536" y="1628800"/>
            <a:ext cx="8352928" cy="17281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уровне Ханты-Мансийского автономного округа приняты следующие решения: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увеличение дотации на выравнивание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установление дополнительного норматива отчислений НДФЛ в бюджеты районов  в размере 1,5%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уменьшение объемов дотации на сбалансированность местных бюджетов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467544" y="3429000"/>
          <a:ext cx="849694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2987824" y="465313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868144" y="465313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304800" y="1219200"/>
          <a:ext cx="8839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bject 5"/>
          <p:cNvSpPr txBox="1">
            <a:spLocks/>
          </p:cNvSpPr>
          <p:nvPr/>
        </p:nvSpPr>
        <p:spPr>
          <a:xfrm>
            <a:off x="914400" y="-17780"/>
            <a:ext cx="7900542" cy="1292405"/>
          </a:xfrm>
          <a:prstGeom prst="rect">
            <a:avLst/>
          </a:prstGeom>
        </p:spPr>
        <p:txBody>
          <a:bodyPr vert="horz" wrap="square" lIns="0" tIns="182626" rIns="0" bIns="0" rtlCol="0">
            <a:spAutoFit/>
          </a:bodyPr>
          <a:lstStyle/>
          <a:p>
            <a:pPr marL="171958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Программный</a:t>
            </a:r>
            <a:r>
              <a:rPr kumimoji="0" lang="ru-RU" sz="2400" b="1" i="0" u="none" strike="noStrike" kern="0" cap="none" spc="-55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бюджет</a:t>
            </a:r>
          </a:p>
          <a:p>
            <a:pPr marL="171958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spc="-55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Доля расходов в рамках муниципальных программ составляет 98 %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013703" y="28955"/>
            <a:ext cx="790955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772400" cy="562205"/>
          </a:xfrm>
          <a:prstGeom prst="rect">
            <a:avLst/>
          </a:prstGeom>
        </p:spPr>
        <p:txBody>
          <a:bodyPr vert="horz" wrap="square" lIns="0" tIns="191008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rgbClr val="0000FF"/>
                </a:solidFill>
              </a:rPr>
              <a:t>Повышение оплаты труда</a:t>
            </a:r>
            <a:endParaRPr sz="2400" dirty="0">
              <a:solidFill>
                <a:srgbClr val="0000FF"/>
              </a:solidFill>
            </a:endParaRPr>
          </a:p>
        </p:txBody>
      </p:sp>
      <p:pic>
        <p:nvPicPr>
          <p:cNvPr id="65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0" name="AutoShape 2" descr="http://www.rabochy-put.ru/upload/iblock/96f/3712311170ff12207cae056ea01bd145078b3e7d24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6852" name="Picture 4" descr="C:\Users\02-2211\Desktop\Поделки\деньги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9144000" cy="5775959"/>
          </a:xfrm>
          <a:prstGeom prst="rect">
            <a:avLst/>
          </a:prstGeom>
          <a:noFill/>
        </p:spPr>
      </p:pic>
      <p:sp>
        <p:nvSpPr>
          <p:cNvPr id="7" name="object 7"/>
          <p:cNvSpPr/>
          <p:nvPr/>
        </p:nvSpPr>
        <p:spPr>
          <a:xfrm>
            <a:off x="533400" y="990600"/>
            <a:ext cx="8077200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62000" y="1219200"/>
            <a:ext cx="759957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2019 - 2025 годы и на период до 2030  года обеспечение сохранения уровня значения целевых показателей категорий работников, подпадающих под действие Указов Президента Российской Федерации </a:t>
            </a:r>
          </a:p>
        </p:txBody>
      </p:sp>
      <p:sp>
        <p:nvSpPr>
          <p:cNvPr id="66" name="object 7"/>
          <p:cNvSpPr/>
          <p:nvPr/>
        </p:nvSpPr>
        <p:spPr>
          <a:xfrm>
            <a:off x="533400" y="3962400"/>
            <a:ext cx="7924800" cy="213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8"/>
          <p:cNvSpPr txBox="1"/>
          <p:nvPr/>
        </p:nvSpPr>
        <p:spPr>
          <a:xfrm>
            <a:off x="762000" y="4038600"/>
            <a:ext cx="7523378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ФОТ на 4% с 01 января 2019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целях совершенствования муниципальных систем оплаты с соблюдением требований по дифференциации оплаты труда в зависимости от уровня квалификации и сложности выполняемых работ, обеспечение требований по минимальному размеру оплаты труда</a:t>
            </a:r>
            <a:endParaRPr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bject 55"/>
          <p:cNvSpPr/>
          <p:nvPr/>
        </p:nvSpPr>
        <p:spPr>
          <a:xfrm>
            <a:off x="2133600" y="2590800"/>
            <a:ext cx="4648200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ts val="2500"/>
              </a:lnSpc>
            </a:pPr>
            <a:endParaRPr lang="ru-RU" b="1" spc="-5" dirty="0" smtClean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ts val="2500"/>
              </a:lnSpc>
            </a:pP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Объем финансирования на 2019 год</a:t>
            </a:r>
          </a:p>
          <a:p>
            <a:pPr algn="ctr">
              <a:lnSpc>
                <a:spcPts val="25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227,5 млн.рублей</a:t>
            </a:r>
            <a:endParaRPr sz="2000" dirty="0"/>
          </a:p>
        </p:txBody>
      </p:sp>
      <p:sp>
        <p:nvSpPr>
          <p:cNvPr id="14" name="object 55"/>
          <p:cNvSpPr/>
          <p:nvPr/>
        </p:nvSpPr>
        <p:spPr>
          <a:xfrm>
            <a:off x="762000" y="5410200"/>
            <a:ext cx="7467600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ts val="2500"/>
              </a:lnSpc>
            </a:pPr>
            <a:endParaRPr lang="ru-RU" b="1" spc="-5" dirty="0" smtClean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ts val="2500"/>
              </a:lnSpc>
            </a:pP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Объем финансирования на 2019 год</a:t>
            </a:r>
          </a:p>
          <a:p>
            <a:pPr algn="ctr">
              <a:lnSpc>
                <a:spcPts val="25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39,1 млн.рублей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0" algn="ctr">
              <a:lnSpc>
                <a:spcPct val="100000"/>
              </a:lnSpc>
            </a:pPr>
            <a:r>
              <a:rPr sz="2400" spc="-20" dirty="0">
                <a:solidFill>
                  <a:srgbClr val="0000FF"/>
                </a:solidFill>
              </a:rPr>
              <a:t>Структура </a:t>
            </a:r>
            <a:r>
              <a:rPr sz="2400" spc="-55" dirty="0">
                <a:solidFill>
                  <a:srgbClr val="0000FF"/>
                </a:solidFill>
              </a:rPr>
              <a:t>расходов</a:t>
            </a:r>
            <a:r>
              <a:rPr sz="2400" spc="-60" dirty="0">
                <a:solidFill>
                  <a:srgbClr val="0000FF"/>
                </a:solidFill>
              </a:rPr>
              <a:t> </a:t>
            </a:r>
            <a:r>
              <a:rPr sz="2400" spc="-40" dirty="0">
                <a:solidFill>
                  <a:srgbClr val="0000FF"/>
                </a:solidFill>
              </a:rPr>
              <a:t>бюджета</a:t>
            </a:r>
            <a:endParaRPr sz="2400" dirty="0">
              <a:solidFill>
                <a:srgbClr val="0000FF"/>
              </a:solidFill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half" idx="1"/>
          </p:nvPr>
        </p:nvGraphicFramePr>
        <p:xfrm>
          <a:off x="457200" y="609600"/>
          <a:ext cx="8458200" cy="574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5" name="object 45"/>
          <p:cNvSpPr/>
          <p:nvPr/>
        </p:nvSpPr>
        <p:spPr>
          <a:xfrm>
            <a:off x="3037332" y="1277111"/>
            <a:ext cx="539495" cy="757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6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Диаграмма 16"/>
          <p:cNvGraphicFramePr/>
          <p:nvPr/>
        </p:nvGraphicFramePr>
        <p:xfrm>
          <a:off x="0" y="6858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70"/>
          <p:cNvSpPr/>
          <p:nvPr/>
        </p:nvSpPr>
        <p:spPr>
          <a:xfrm>
            <a:off x="7848600" y="2823885"/>
            <a:ext cx="12954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6705600" y="2823885"/>
            <a:ext cx="12953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49"/>
          <p:cNvSpPr/>
          <p:nvPr/>
        </p:nvSpPr>
        <p:spPr>
          <a:xfrm>
            <a:off x="7772400" y="47244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bject 43"/>
          <p:cNvSpPr/>
          <p:nvPr/>
        </p:nvSpPr>
        <p:spPr>
          <a:xfrm>
            <a:off x="7772400" y="1828800"/>
            <a:ext cx="1371600" cy="990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43"/>
          <p:cNvSpPr/>
          <p:nvPr/>
        </p:nvSpPr>
        <p:spPr>
          <a:xfrm>
            <a:off x="6629400" y="1828800"/>
            <a:ext cx="1371600" cy="990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55"/>
          <p:cNvSpPr/>
          <p:nvPr/>
        </p:nvSpPr>
        <p:spPr>
          <a:xfrm>
            <a:off x="7772400" y="5661661"/>
            <a:ext cx="13716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55"/>
          <p:cNvSpPr/>
          <p:nvPr/>
        </p:nvSpPr>
        <p:spPr>
          <a:xfrm>
            <a:off x="6664656" y="5702605"/>
            <a:ext cx="15240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49"/>
          <p:cNvSpPr/>
          <p:nvPr/>
        </p:nvSpPr>
        <p:spPr>
          <a:xfrm>
            <a:off x="6629400" y="47244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object 49"/>
          <p:cNvSpPr/>
          <p:nvPr/>
        </p:nvSpPr>
        <p:spPr>
          <a:xfrm>
            <a:off x="5410200" y="47244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49"/>
          <p:cNvSpPr/>
          <p:nvPr/>
        </p:nvSpPr>
        <p:spPr>
          <a:xfrm>
            <a:off x="7772400" y="3778625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object 49"/>
          <p:cNvSpPr/>
          <p:nvPr/>
        </p:nvSpPr>
        <p:spPr>
          <a:xfrm>
            <a:off x="6553200" y="3778625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02168" y="22859"/>
            <a:ext cx="790955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8485885" cy="587084"/>
          </a:xfrm>
          <a:prstGeom prst="rect">
            <a:avLst/>
          </a:prstGeom>
        </p:spPr>
        <p:txBody>
          <a:bodyPr vert="horz" wrap="square" lIns="0" tIns="185166" rIns="0" bIns="0" rtlCol="0">
            <a:spAutoFit/>
          </a:bodyPr>
          <a:lstStyle/>
          <a:p>
            <a:pPr marL="85725" algn="ctr">
              <a:lnSpc>
                <a:spcPct val="100000"/>
              </a:lnSpc>
            </a:pPr>
            <a:r>
              <a:rPr lang="ru-RU" sz="2600" spc="-25" dirty="0" smtClean="0">
                <a:solidFill>
                  <a:srgbClr val="0000FF"/>
                </a:solidFill>
              </a:rPr>
              <a:t>       </a:t>
            </a:r>
            <a:r>
              <a:rPr sz="2600" spc="-25" dirty="0" smtClean="0">
                <a:solidFill>
                  <a:srgbClr val="0000FF"/>
                </a:solidFill>
              </a:rPr>
              <a:t>Общегосударственные</a:t>
            </a:r>
            <a:r>
              <a:rPr sz="2600" spc="-55" dirty="0" smtClean="0">
                <a:solidFill>
                  <a:srgbClr val="0000FF"/>
                </a:solidFill>
              </a:rPr>
              <a:t> </a:t>
            </a:r>
            <a:r>
              <a:rPr sz="2600" spc="-5" dirty="0">
                <a:solidFill>
                  <a:srgbClr val="0000FF"/>
                </a:solidFill>
              </a:rPr>
              <a:t>вопросы</a:t>
            </a:r>
            <a:endParaRPr sz="2600" dirty="0">
              <a:solidFill>
                <a:srgbClr val="0000FF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990600"/>
            <a:ext cx="9372600" cy="8732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28600" y="937736"/>
            <a:ext cx="86106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sz="2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2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год </a:t>
            </a:r>
            <a:r>
              <a:rPr sz="2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lang="ru-RU" sz="2600" b="1" kern="11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436,5</a:t>
            </a:r>
            <a:r>
              <a:rPr sz="2600" b="1" kern="11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kern="1100" spc="-5" dirty="0">
                <a:solidFill>
                  <a:srgbClr val="FFFFFF"/>
                </a:solidFill>
                <a:latin typeface="Times New Roman"/>
                <a:cs typeface="Times New Roman"/>
              </a:rPr>
              <a:t>млн.</a:t>
            </a:r>
            <a:r>
              <a:rPr sz="2600" b="1" kern="11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600" b="1" kern="11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рублей,  2020 год – 455,8 млн.рублей, 2021 год – 454,4 млн.рублей</a:t>
            </a:r>
            <a:endParaRPr sz="2600" kern="11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80631" y="1042416"/>
            <a:ext cx="557783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46403" y="1839467"/>
            <a:ext cx="4539997" cy="9799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1295400" y="1981200"/>
            <a:ext cx="4267200" cy="635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86300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Обеспечение 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полномочий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 реализация  деятельности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органов местного  самоуправления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66259" y="2337816"/>
            <a:ext cx="315467" cy="4404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2662427" y="3631691"/>
            <a:ext cx="240792" cy="3322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457201" y="4800601"/>
            <a:ext cx="5029199" cy="9143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3555491" y="4456176"/>
            <a:ext cx="316991" cy="4404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 txBox="1"/>
          <p:nvPr/>
        </p:nvSpPr>
        <p:spPr>
          <a:xfrm rot="10800000" flipV="1">
            <a:off x="1066800" y="4938208"/>
            <a:ext cx="4267200" cy="635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905" algn="just">
              <a:lnSpc>
                <a:spcPct val="86300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Обеспечение деятельности МКУ "Единая дежурно-диспетчерская служба Кондинского района"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407152" y="4876800"/>
            <a:ext cx="315467" cy="4404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990600" y="5791200"/>
            <a:ext cx="4495800" cy="838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 txBox="1"/>
          <p:nvPr/>
        </p:nvSpPr>
        <p:spPr>
          <a:xfrm>
            <a:off x="1676400" y="5943600"/>
            <a:ext cx="356137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Резервный</a:t>
            </a:r>
            <a:r>
              <a:rPr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фонд администрации Кондинского района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5638800"/>
            <a:ext cx="1371600" cy="1219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5410200" y="1828800"/>
            <a:ext cx="1371600" cy="990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144256" y="2103120"/>
            <a:ext cx="298703" cy="4160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 txBox="1"/>
          <p:nvPr/>
        </p:nvSpPr>
        <p:spPr>
          <a:xfrm>
            <a:off x="5638800" y="19812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246,2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225028" y="2339339"/>
            <a:ext cx="288035" cy="4038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8180831" y="4803647"/>
            <a:ext cx="288035" cy="4038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5410200" y="5737861"/>
            <a:ext cx="16002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7938516" y="5654040"/>
            <a:ext cx="484631" cy="6827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8153400" y="5966461"/>
            <a:ext cx="537972" cy="5760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 txBox="1"/>
          <p:nvPr/>
        </p:nvSpPr>
        <p:spPr>
          <a:xfrm rot="10800000" flipH="1" flipV="1">
            <a:off x="5722960" y="5814061"/>
            <a:ext cx="990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</a:t>
            </a:r>
            <a:r>
              <a:rPr sz="2800" b="1" spc="-5" dirty="0" smtClean="0">
                <a:latin typeface="Times New Roman"/>
                <a:cs typeface="Times New Roman"/>
              </a:rPr>
              <a:t>,</a:t>
            </a:r>
            <a:r>
              <a:rPr lang="ru-RU" sz="2800" b="1" spc="-5" dirty="0" smtClean="0">
                <a:latin typeface="Times New Roman"/>
                <a:cs typeface="Times New Roman"/>
              </a:rPr>
              <a:t>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185404" y="6301740"/>
            <a:ext cx="288035" cy="4038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7932419" y="3172967"/>
            <a:ext cx="635507" cy="6827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5631179" y="3718559"/>
            <a:ext cx="275844" cy="3840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5867400" y="4038600"/>
            <a:ext cx="278891" cy="3870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8" name="Picture 5" descr="Герб-3вариант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object 49"/>
          <p:cNvSpPr/>
          <p:nvPr/>
        </p:nvSpPr>
        <p:spPr>
          <a:xfrm>
            <a:off x="5410200" y="3778625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object 28"/>
          <p:cNvSpPr/>
          <p:nvPr/>
        </p:nvSpPr>
        <p:spPr>
          <a:xfrm>
            <a:off x="437864" y="3816832"/>
            <a:ext cx="5029200" cy="990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065" marR="5080" indent="1905" algn="just">
              <a:lnSpc>
                <a:spcPct val="86300"/>
              </a:lnSpc>
            </a:pPr>
            <a:r>
              <a:rPr lang="ru-RU" sz="14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 </a:t>
            </a:r>
          </a:p>
          <a:p>
            <a:pPr marL="269875" marR="5080" indent="1588" algn="just">
              <a:lnSpc>
                <a:spcPct val="86300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Обеспечение деятельности МКУ</a:t>
            </a:r>
          </a:p>
          <a:p>
            <a:pPr marL="269875" marR="5080" indent="1588" algn="just">
              <a:lnSpc>
                <a:spcPct val="86300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"Управление  МТО ОМС Кондинского района"</a:t>
            </a: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13313" name="Picture 1" descr="Z:\ОТДЕЛ БЮДЖЕТНОГО ПЛАНИРОВАНИЯ\Бюджет 2016\публичные слушания\_39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200" y="1905000"/>
            <a:ext cx="1295400" cy="863600"/>
          </a:xfrm>
          <a:prstGeom prst="rect">
            <a:avLst/>
          </a:prstGeom>
          <a:noFill/>
        </p:spPr>
      </p:pic>
      <p:sp>
        <p:nvSpPr>
          <p:cNvPr id="81" name="object 60"/>
          <p:cNvSpPr txBox="1"/>
          <p:nvPr/>
        </p:nvSpPr>
        <p:spPr>
          <a:xfrm rot="10800000" flipH="1" flipV="1">
            <a:off x="6934200" y="5792453"/>
            <a:ext cx="990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</a:t>
            </a:r>
            <a:r>
              <a:rPr sz="2800" b="1" spc="-5" dirty="0" smtClean="0">
                <a:latin typeface="Times New Roman"/>
                <a:cs typeface="Times New Roman"/>
              </a:rPr>
              <a:t>,</a:t>
            </a:r>
            <a:r>
              <a:rPr lang="ru-RU" sz="2800" b="1" spc="-5" dirty="0" smtClean="0">
                <a:latin typeface="Times New Roman"/>
                <a:cs typeface="Times New Roman"/>
              </a:rPr>
              <a:t>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2" name="object 60"/>
          <p:cNvSpPr txBox="1"/>
          <p:nvPr/>
        </p:nvSpPr>
        <p:spPr>
          <a:xfrm rot="10800000" flipH="1" flipV="1">
            <a:off x="8001000" y="5814061"/>
            <a:ext cx="990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</a:t>
            </a:r>
            <a:r>
              <a:rPr sz="2800" b="1" spc="-5" dirty="0" smtClean="0">
                <a:latin typeface="Times New Roman"/>
                <a:cs typeface="Times New Roman"/>
              </a:rPr>
              <a:t>,</a:t>
            </a:r>
            <a:r>
              <a:rPr lang="ru-RU" sz="2800" b="1" spc="-5" dirty="0" smtClean="0">
                <a:latin typeface="Times New Roman"/>
                <a:cs typeface="Times New Roman"/>
              </a:rPr>
              <a:t>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6" name="object 47"/>
          <p:cNvSpPr txBox="1"/>
          <p:nvPr/>
        </p:nvSpPr>
        <p:spPr>
          <a:xfrm>
            <a:off x="8001000" y="3854825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141,7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9" name="object 47"/>
          <p:cNvSpPr txBox="1"/>
          <p:nvPr/>
        </p:nvSpPr>
        <p:spPr>
          <a:xfrm>
            <a:off x="6781800" y="3854825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141,7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 smtClean="0">
                <a:latin typeface="Times New Roman"/>
                <a:cs typeface="Times New Roman"/>
              </a:rPr>
              <a:t>млн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0" name="object 47"/>
          <p:cNvSpPr txBox="1"/>
          <p:nvPr/>
        </p:nvSpPr>
        <p:spPr>
          <a:xfrm>
            <a:off x="5638800" y="3854825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141,7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1" name="object 47"/>
          <p:cNvSpPr txBox="1"/>
          <p:nvPr/>
        </p:nvSpPr>
        <p:spPr>
          <a:xfrm>
            <a:off x="8001000" y="48006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10,8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3" name="object 47"/>
          <p:cNvSpPr txBox="1"/>
          <p:nvPr/>
        </p:nvSpPr>
        <p:spPr>
          <a:xfrm>
            <a:off x="6858000" y="48006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10,8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4" name="object 47"/>
          <p:cNvSpPr txBox="1"/>
          <p:nvPr/>
        </p:nvSpPr>
        <p:spPr>
          <a:xfrm>
            <a:off x="5562600" y="48006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10,8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5" name="object 47"/>
          <p:cNvSpPr txBox="1"/>
          <p:nvPr/>
        </p:nvSpPr>
        <p:spPr>
          <a:xfrm>
            <a:off x="8001000" y="19812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268,6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7" name="object 47"/>
          <p:cNvSpPr txBox="1"/>
          <p:nvPr/>
        </p:nvSpPr>
        <p:spPr>
          <a:xfrm>
            <a:off x="6858000" y="19812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269,2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4" name="object 47"/>
          <p:cNvSpPr txBox="1"/>
          <p:nvPr/>
        </p:nvSpPr>
        <p:spPr>
          <a:xfrm>
            <a:off x="5486400" y="1524000"/>
            <a:ext cx="12179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2019 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0" name="object 47"/>
          <p:cNvSpPr txBox="1"/>
          <p:nvPr/>
        </p:nvSpPr>
        <p:spPr>
          <a:xfrm>
            <a:off x="6781800" y="1524000"/>
            <a:ext cx="12179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2020 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1" name="object 47"/>
          <p:cNvSpPr txBox="1"/>
          <p:nvPr/>
        </p:nvSpPr>
        <p:spPr>
          <a:xfrm>
            <a:off x="7926070" y="1524000"/>
            <a:ext cx="12179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2021 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7"/>
          </p:nvPr>
        </p:nvSpPr>
        <p:spPr>
          <a:xfrm>
            <a:off x="6934200" y="6515100"/>
            <a:ext cx="2103120" cy="342900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6" name="object 21"/>
          <p:cNvSpPr/>
          <p:nvPr/>
        </p:nvSpPr>
        <p:spPr>
          <a:xfrm>
            <a:off x="835152" y="2934273"/>
            <a:ext cx="4651248" cy="8381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27"/>
          <p:cNvSpPr/>
          <p:nvPr/>
        </p:nvSpPr>
        <p:spPr>
          <a:xfrm>
            <a:off x="0" y="2858073"/>
            <a:ext cx="1234440" cy="914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96"/>
          <p:cNvSpPr txBox="1"/>
          <p:nvPr/>
        </p:nvSpPr>
        <p:spPr>
          <a:xfrm>
            <a:off x="1447800" y="3020092"/>
            <a:ext cx="4024503" cy="56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Финансовое обеспечение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МФЦ</a:t>
            </a: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86300"/>
              </a:lnSpc>
              <a:spcBef>
                <a:spcPts val="100"/>
              </a:spcBef>
              <a:tabLst>
                <a:tab pos="2563495" algn="l"/>
              </a:tabLst>
            </a:pP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(предоставление федеральных,  </a:t>
            </a:r>
            <a:r>
              <a:rPr sz="1800" b="1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ре</a:t>
            </a:r>
            <a:r>
              <a:rPr sz="1800" b="1" spc="-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b="1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ион</a:t>
            </a:r>
            <a:r>
              <a:rPr sz="1800" b="1" spc="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800" b="1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льных,</a:t>
            </a:r>
            <a:r>
              <a:rPr sz="1800" b="1" spc="-2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7" baseline="2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 </a:t>
            </a:r>
            <a:r>
              <a:rPr lang="ru-RU" sz="12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услуг</a:t>
            </a:r>
            <a:r>
              <a:rPr sz="1200" b="1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населению)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9" name="object 70"/>
          <p:cNvSpPr/>
          <p:nvPr/>
        </p:nvSpPr>
        <p:spPr>
          <a:xfrm>
            <a:off x="5410199" y="2823885"/>
            <a:ext cx="1447801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47"/>
          <p:cNvSpPr txBox="1"/>
          <p:nvPr/>
        </p:nvSpPr>
        <p:spPr>
          <a:xfrm>
            <a:off x="6858000" y="2976285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33,1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5" name="object 47"/>
          <p:cNvSpPr txBox="1"/>
          <p:nvPr/>
        </p:nvSpPr>
        <p:spPr>
          <a:xfrm>
            <a:off x="5638800" y="2976285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36,8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6" name="object 47"/>
          <p:cNvSpPr txBox="1"/>
          <p:nvPr/>
        </p:nvSpPr>
        <p:spPr>
          <a:xfrm>
            <a:off x="8001000" y="2976285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32,3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057" y="-17780"/>
            <a:ext cx="84858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400" dirty="0" smtClean="0">
                <a:solidFill>
                  <a:srgbClr val="0000FF"/>
                </a:solidFill>
              </a:rPr>
              <a:t>«Развитие муниципальной службы в муниципальном образовании Кондинский район»</a:t>
            </a:r>
            <a:endParaRPr sz="2400" dirty="0">
              <a:solidFill>
                <a:srgbClr val="0000FF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590800" y="990599"/>
            <a:ext cx="6422065" cy="1447801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программы – повышение эффективности муниципальной службы в Кондинском районе.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D:\ОТКАТ\Desktop\доклад на аппаратку\материалы\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8954">
            <a:off x="426522" y="1103255"/>
            <a:ext cx="1365840" cy="2021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447800" y="3886200"/>
            <a:ext cx="1752600" cy="1524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342,6 млн.рублей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38200" y="3200400"/>
            <a:ext cx="1433946" cy="130628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2019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038600" y="3886200"/>
            <a:ext cx="1752600" cy="1524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340,4 млн.рублей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429000" y="3265714"/>
            <a:ext cx="1433946" cy="130628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2020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781800" y="3962400"/>
            <a:ext cx="1752600" cy="1524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340,7 млн.рублей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172200" y="3276600"/>
            <a:ext cx="1433946" cy="130628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2021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5991225"/>
            <a:ext cx="9144000" cy="8667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613" y="0"/>
            <a:ext cx="8486775" cy="990600"/>
          </a:xfrm>
        </p:spPr>
        <p:txBody>
          <a:bodyPr/>
          <a:lstStyle/>
          <a:p>
            <a:pPr marL="1079500" algn="ctr" eaLnBrk="1" hangingPunct="1">
              <a:defRPr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«Социально-экономическое развитие коренных малочисленных народов Севера Кондинского района»</a:t>
            </a:r>
          </a:p>
        </p:txBody>
      </p:sp>
      <p:sp>
        <p:nvSpPr>
          <p:cNvPr id="4102" name="object 22"/>
          <p:cNvSpPr txBox="1">
            <a:spLocks noChangeArrowheads="1"/>
          </p:cNvSpPr>
          <p:nvPr/>
        </p:nvSpPr>
        <p:spPr bwMode="auto">
          <a:xfrm>
            <a:off x="2936875" y="4021138"/>
            <a:ext cx="738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270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object 25"/>
          <p:cNvSpPr txBox="1">
            <a:spLocks noChangeArrowheads="1"/>
          </p:cNvSpPr>
          <p:nvPr/>
        </p:nvSpPr>
        <p:spPr bwMode="auto">
          <a:xfrm>
            <a:off x="1100138" y="3944938"/>
            <a:ext cx="68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738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738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04800" y="990600"/>
            <a:ext cx="88392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E4507"/>
                </a:solidFill>
              </a:rPr>
              <a:t>Цель программы: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E4507"/>
                </a:solidFill>
              </a:rPr>
              <a:t>Создание условий для обеспечения устойчивого </a:t>
            </a:r>
            <a:r>
              <a:rPr lang="ru-RU" sz="1400" dirty="0" smtClean="0">
                <a:solidFill>
                  <a:srgbClr val="0E4507"/>
                </a:solidFill>
                <a:latin typeface="Times New Roman" pitchFamily="18" charset="0"/>
                <a:cs typeface="Times New Roman" pitchFamily="18" charset="0"/>
              </a:rPr>
              <a:t>экономического</a:t>
            </a:r>
            <a:r>
              <a:rPr lang="ru-RU" sz="1400" dirty="0" smtClean="0">
                <a:solidFill>
                  <a:srgbClr val="0E4507"/>
                </a:solidFill>
              </a:rPr>
              <a:t> развития коренных малочисленных народов Севера автономного округа, проживающих в Кондинском районе, на основе рационального природопользования, сохранения исконной среды обитания, на основе комплексного развития традиционных отраслей</a:t>
            </a:r>
            <a:endParaRPr lang="ru-RU" sz="1400" dirty="0">
              <a:solidFill>
                <a:srgbClr val="0E4507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67400" y="2514600"/>
            <a:ext cx="838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5 865,9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62400" y="2514600"/>
            <a:ext cx="838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7 812,8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72400" y="2514600"/>
            <a:ext cx="838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5 865,9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733800" y="2209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2019</a:t>
            </a:r>
            <a:endParaRPr lang="ru-RU" sz="1000" dirty="0"/>
          </a:p>
        </p:txBody>
      </p:sp>
      <p:sp>
        <p:nvSpPr>
          <p:cNvPr id="21" name="Овал 20"/>
          <p:cNvSpPr/>
          <p:nvPr/>
        </p:nvSpPr>
        <p:spPr>
          <a:xfrm>
            <a:off x="5638800" y="2209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2020</a:t>
            </a:r>
            <a:endParaRPr lang="ru-RU" sz="1000" dirty="0"/>
          </a:p>
        </p:txBody>
      </p:sp>
      <p:sp>
        <p:nvSpPr>
          <p:cNvPr id="22" name="Овал 21"/>
          <p:cNvSpPr/>
          <p:nvPr/>
        </p:nvSpPr>
        <p:spPr>
          <a:xfrm>
            <a:off x="7543800" y="2209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2021</a:t>
            </a:r>
            <a:endParaRPr lang="ru-RU" sz="1050" dirty="0"/>
          </a:p>
        </p:txBody>
      </p:sp>
      <p:pic>
        <p:nvPicPr>
          <p:cNvPr id="29" name="Рисунок 28" descr="Учинский музей. Священное место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029200"/>
            <a:ext cx="2840182" cy="1752600"/>
          </a:xfrm>
          <a:prstGeom prst="rect">
            <a:avLst/>
          </a:prstGeom>
        </p:spPr>
      </p:pic>
      <p:pic>
        <p:nvPicPr>
          <p:cNvPr id="27" name="Рисунок 26" descr="зал этнографи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3505200"/>
            <a:ext cx="2628900" cy="1752600"/>
          </a:xfrm>
          <a:prstGeom prst="rect">
            <a:avLst/>
          </a:prstGeom>
        </p:spPr>
      </p:pic>
      <p:pic>
        <p:nvPicPr>
          <p:cNvPr id="28" name="Рисунок 27" descr="Изображение 0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2133600"/>
            <a:ext cx="1752600" cy="1774616"/>
          </a:xfrm>
          <a:prstGeom prst="rect">
            <a:avLst/>
          </a:prstGeom>
        </p:spPr>
      </p:pic>
      <p:sp>
        <p:nvSpPr>
          <p:cNvPr id="24" name="Номер слайда 2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352800" y="3124200"/>
          <a:ext cx="5638799" cy="3595834"/>
        </p:xfrm>
        <a:graphic>
          <a:graphicData uri="http://schemas.openxmlformats.org/drawingml/2006/table">
            <a:tbl>
              <a:tblPr/>
              <a:tblGrid>
                <a:gridCol w="2551911"/>
                <a:gridCol w="784031"/>
                <a:gridCol w="723720"/>
                <a:gridCol w="723720"/>
                <a:gridCol w="855417"/>
              </a:tblGrid>
              <a:tr h="16208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3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850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число пользователей территориями традиционного природопользования из числа коренных малочисленных народов и лиц, не относящихся к коренным малочисленным народам, но ведущих традиционные виды хозяйственной деятельности 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156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158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число национальных общин и предприятий, осуществляющих традиционное хозяйствование и занимающихся традиционными промыслами коренных малочисленных народов с 10 до 18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число граждан, прошедших обучение правилам безопасного обращения с оружием и проезда к месту нахождения организации, имеющей право проводить подготовку лиц в целях изучения правил безопасного обращения с оружием 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32"/>
          <p:cNvSpPr/>
          <p:nvPr/>
        </p:nvSpPr>
        <p:spPr>
          <a:xfrm>
            <a:off x="5603544" y="2572512"/>
            <a:ext cx="1546860" cy="10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3" name="Рисунок 72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6402" y="5035360"/>
            <a:ext cx="1905710" cy="1143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549895" y="0"/>
            <a:ext cx="790955" cy="1094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8115" y="0"/>
            <a:ext cx="8485885" cy="628634"/>
          </a:xfrm>
          <a:prstGeom prst="rect">
            <a:avLst/>
          </a:prstGeom>
        </p:spPr>
        <p:txBody>
          <a:bodyPr vert="horz" wrap="square" lIns="0" tIns="134874" rIns="0" bIns="0" rtlCol="0">
            <a:spAutoFit/>
          </a:bodyPr>
          <a:lstStyle/>
          <a:p>
            <a:pPr marL="1520825">
              <a:lnSpc>
                <a:spcPct val="100000"/>
              </a:lnSpc>
            </a:pPr>
            <a:r>
              <a:rPr sz="3200" dirty="0">
                <a:solidFill>
                  <a:srgbClr val="0000FF"/>
                </a:solidFill>
              </a:rPr>
              <a:t>Национальная</a:t>
            </a:r>
            <a:r>
              <a:rPr sz="3200" spc="-55" dirty="0">
                <a:solidFill>
                  <a:srgbClr val="0000FF"/>
                </a:solidFill>
              </a:rPr>
              <a:t> </a:t>
            </a:r>
            <a:r>
              <a:rPr sz="3200" spc="-25" dirty="0">
                <a:solidFill>
                  <a:srgbClr val="0000FF"/>
                </a:solidFill>
              </a:rPr>
              <a:t>экономика</a:t>
            </a:r>
            <a:endParaRPr sz="3200" dirty="0">
              <a:solidFill>
                <a:srgbClr val="0000FF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37604" y="841247"/>
            <a:ext cx="729996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0" y="5166152"/>
            <a:ext cx="3729228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0" y="5166152"/>
            <a:ext cx="3048000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ts val="1860"/>
              </a:lnSpc>
            </a:pPr>
            <a:r>
              <a:rPr lang="ru-RU" sz="1700" b="1" spc="-5" dirty="0" smtClean="0">
                <a:latin typeface="Times New Roman"/>
                <a:cs typeface="Times New Roman"/>
              </a:rPr>
              <a:t>Обеспечение деятельности</a:t>
            </a:r>
            <a:r>
              <a:rPr sz="1700" b="1" spc="-5" dirty="0" smtClean="0">
                <a:latin typeface="Times New Roman"/>
                <a:cs typeface="Times New Roman"/>
              </a:rPr>
              <a:t> </a:t>
            </a:r>
            <a:r>
              <a:rPr lang="ru-RU" sz="1700" b="1" spc="-5" dirty="0" smtClean="0">
                <a:latin typeface="Times New Roman"/>
                <a:cs typeface="Times New Roman"/>
              </a:rPr>
              <a:t> МУ Управление капитального строительства Кондинского района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838208"/>
            <a:ext cx="3060192" cy="1066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00315" y="3914408"/>
            <a:ext cx="243840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ru-RU" sz="2000" b="1" spc="-10" dirty="0" smtClean="0">
                <a:latin typeface="Times New Roman"/>
                <a:cs typeface="Times New Roman"/>
              </a:rPr>
              <a:t>Развитие агропромышленного комплекса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2400" y="1295400"/>
            <a:ext cx="3048000" cy="1066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304800" y="1371600"/>
            <a:ext cx="2743200" cy="727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86200"/>
              </a:lnSpc>
            </a:pPr>
            <a:r>
              <a:rPr lang="ru-RU" b="1" spc="-10" dirty="0" smtClean="0">
                <a:latin typeface="Times New Roman"/>
                <a:cs typeface="Times New Roman"/>
              </a:rPr>
              <a:t>Субсидии предприятиям, оказывающим </a:t>
            </a:r>
            <a:r>
              <a:rPr lang="ru-RU" sz="1900" b="1" spc="-10" dirty="0" smtClean="0">
                <a:latin typeface="Times New Roman"/>
                <a:cs typeface="Times New Roman"/>
              </a:rPr>
              <a:t>транспортные</a:t>
            </a:r>
            <a:r>
              <a:rPr lang="ru-RU" b="1" spc="-10" dirty="0" smtClean="0">
                <a:latin typeface="Times New Roman"/>
                <a:cs typeface="Times New Roman"/>
              </a:rPr>
              <a:t> услуги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2590800"/>
            <a:ext cx="3048000" cy="838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228600" y="2590800"/>
            <a:ext cx="2549525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545" algn="ctr">
              <a:lnSpc>
                <a:spcPts val="2080"/>
              </a:lnSpc>
            </a:pPr>
            <a:endParaRPr lang="ru-RU" b="1" spc="-10" dirty="0" smtClean="0">
              <a:latin typeface="Times New Roman"/>
              <a:cs typeface="Times New Roman"/>
            </a:endParaRPr>
          </a:p>
          <a:p>
            <a:pPr marL="12700" marR="5080" indent="42545" algn="ctr">
              <a:lnSpc>
                <a:spcPts val="2080"/>
              </a:lnSpc>
            </a:pPr>
            <a:r>
              <a:rPr lang="ru-RU" b="1" spc="-10" dirty="0" smtClean="0">
                <a:latin typeface="Times New Roman"/>
                <a:cs typeface="Times New Roman"/>
              </a:rPr>
              <a:t>Дорожное хозяйство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78640" y="3840480"/>
            <a:ext cx="2065360" cy="11887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2971800" y="1295400"/>
            <a:ext cx="1569720" cy="1066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 rot="10800000" flipV="1">
            <a:off x="3048000" y="838200"/>
            <a:ext cx="1371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2019 г.</a:t>
            </a:r>
          </a:p>
        </p:txBody>
      </p:sp>
      <p:sp>
        <p:nvSpPr>
          <p:cNvPr id="32" name="object 32"/>
          <p:cNvSpPr/>
          <p:nvPr/>
        </p:nvSpPr>
        <p:spPr>
          <a:xfrm>
            <a:off x="3012744" y="2496312"/>
            <a:ext cx="1546860" cy="10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326123" y="2850728"/>
            <a:ext cx="557783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3352800" y="27432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256,7</a:t>
            </a:r>
            <a:endParaRPr sz="2800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 err="1" smtClean="0">
                <a:latin typeface="Times New Roman"/>
                <a:cs typeface="Times New Roman"/>
              </a:rPr>
              <a:t>млн</a:t>
            </a:r>
            <a:r>
              <a:rPr sz="1200" b="1" spc="-5" dirty="0">
                <a:latin typeface="Times New Roman"/>
                <a:cs typeface="Times New Roman"/>
              </a:rPr>
              <a:t>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71800" y="5181600"/>
            <a:ext cx="1600200" cy="1143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3" name="Picture 5" descr="Герб-3вариант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2" descr="https://im3-tub-ru.yandex.net/i?id=b50e24db109103cb8d040b660ee7626d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" name="object 32"/>
          <p:cNvSpPr/>
          <p:nvPr/>
        </p:nvSpPr>
        <p:spPr>
          <a:xfrm>
            <a:off x="2971800" y="3838208"/>
            <a:ext cx="16764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endParaRPr lang="ru-RU" sz="1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2800" b="1" spc="-5" dirty="0" smtClean="0">
                <a:latin typeface="Times New Roman"/>
                <a:cs typeface="Times New Roman"/>
              </a:rPr>
              <a:t>40,7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51" name="object 42"/>
          <p:cNvSpPr txBox="1"/>
          <p:nvPr/>
        </p:nvSpPr>
        <p:spPr>
          <a:xfrm>
            <a:off x="3352800" y="5437496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23,5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2" name="object 29"/>
          <p:cNvSpPr/>
          <p:nvPr/>
        </p:nvSpPr>
        <p:spPr>
          <a:xfrm>
            <a:off x="4343400" y="1295400"/>
            <a:ext cx="1569720" cy="1066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</a:pPr>
            <a:endParaRPr lang="ru-RU" b="1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11,9 </a:t>
            </a:r>
          </a:p>
          <a:p>
            <a:pPr algn="ctr">
              <a:lnSpc>
                <a:spcPct val="100000"/>
              </a:lnSpc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53" name="object 29"/>
          <p:cNvSpPr/>
          <p:nvPr/>
        </p:nvSpPr>
        <p:spPr>
          <a:xfrm>
            <a:off x="5562600" y="1295400"/>
            <a:ext cx="1569720" cy="1066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</a:pPr>
            <a:endParaRPr lang="ru-RU" b="1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11,9</a:t>
            </a:r>
          </a:p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56" name="object 31"/>
          <p:cNvSpPr txBox="1"/>
          <p:nvPr/>
        </p:nvSpPr>
        <p:spPr>
          <a:xfrm rot="10800000" flipV="1">
            <a:off x="5943600" y="27432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85,3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7" name="object 31"/>
          <p:cNvSpPr txBox="1"/>
          <p:nvPr/>
        </p:nvSpPr>
        <p:spPr>
          <a:xfrm rot="10800000" flipV="1">
            <a:off x="3352800" y="1449262"/>
            <a:ext cx="84963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84,7</a:t>
            </a:r>
          </a:p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sz="1200" b="1" spc="-5" dirty="0" err="1" smtClean="0">
                <a:latin typeface="Times New Roman"/>
                <a:cs typeface="Times New Roman"/>
              </a:rPr>
              <a:t>млн</a:t>
            </a:r>
            <a:r>
              <a:rPr sz="1200" b="1" spc="-5" dirty="0">
                <a:latin typeface="Times New Roman"/>
                <a:cs typeface="Times New Roman"/>
              </a:rPr>
              <a:t>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lang="ru-RU" sz="1200" b="1" spc="-10" dirty="0" err="1" smtClean="0">
                <a:latin typeface="Times New Roman"/>
                <a:cs typeface="Times New Roman"/>
              </a:rPr>
              <a:t>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8" name="object 31"/>
          <p:cNvSpPr txBox="1"/>
          <p:nvPr/>
        </p:nvSpPr>
        <p:spPr>
          <a:xfrm rot="10800000" flipV="1">
            <a:off x="5791200" y="802472"/>
            <a:ext cx="1371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2021 г.</a:t>
            </a:r>
          </a:p>
        </p:txBody>
      </p:sp>
      <p:sp>
        <p:nvSpPr>
          <p:cNvPr id="59" name="object 31"/>
          <p:cNvSpPr txBox="1"/>
          <p:nvPr/>
        </p:nvSpPr>
        <p:spPr>
          <a:xfrm rot="10800000" flipV="1">
            <a:off x="4572000" y="802472"/>
            <a:ext cx="1219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2020 г.</a:t>
            </a:r>
          </a:p>
        </p:txBody>
      </p:sp>
      <p:sp>
        <p:nvSpPr>
          <p:cNvPr id="60" name="object 32"/>
          <p:cNvSpPr/>
          <p:nvPr/>
        </p:nvSpPr>
        <p:spPr>
          <a:xfrm>
            <a:off x="4308144" y="2536784"/>
            <a:ext cx="1546860" cy="10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32"/>
          <p:cNvSpPr/>
          <p:nvPr/>
        </p:nvSpPr>
        <p:spPr>
          <a:xfrm>
            <a:off x="4267200" y="3838208"/>
            <a:ext cx="16764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endParaRPr lang="ru-RU" sz="1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2800" b="1" spc="-5" dirty="0" smtClean="0">
                <a:latin typeface="Times New Roman"/>
                <a:cs typeface="Times New Roman"/>
              </a:rPr>
              <a:t>40,7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65" name="object 32"/>
          <p:cNvSpPr/>
          <p:nvPr/>
        </p:nvSpPr>
        <p:spPr>
          <a:xfrm>
            <a:off x="5486400" y="3838208"/>
            <a:ext cx="16764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endParaRPr lang="ru-RU" sz="1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2800" b="1" spc="-5" dirty="0" smtClean="0">
                <a:latin typeface="Times New Roman"/>
                <a:cs typeface="Times New Roman"/>
              </a:rPr>
              <a:t>40,7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66" name="object 40"/>
          <p:cNvSpPr/>
          <p:nvPr/>
        </p:nvSpPr>
        <p:spPr>
          <a:xfrm>
            <a:off x="4343400" y="5181600"/>
            <a:ext cx="1600200" cy="1143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42"/>
          <p:cNvSpPr txBox="1"/>
          <p:nvPr/>
        </p:nvSpPr>
        <p:spPr>
          <a:xfrm>
            <a:off x="4724400" y="5396552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23,5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8" name="object 40"/>
          <p:cNvSpPr/>
          <p:nvPr/>
        </p:nvSpPr>
        <p:spPr>
          <a:xfrm>
            <a:off x="5562600" y="5181600"/>
            <a:ext cx="1600200" cy="1143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42"/>
          <p:cNvSpPr txBox="1"/>
          <p:nvPr/>
        </p:nvSpPr>
        <p:spPr>
          <a:xfrm>
            <a:off x="5943600" y="5437496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23,5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048500" y="2438400"/>
            <a:ext cx="2095500" cy="12473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31"/>
          <p:cNvSpPr txBox="1"/>
          <p:nvPr/>
        </p:nvSpPr>
        <p:spPr>
          <a:xfrm rot="10800000" flipV="1">
            <a:off x="4572000" y="26670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267,2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42" name="Picture 2" descr="«ЮТэйр» покупает авиакомпанию «Турухан»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2800" y="1219200"/>
            <a:ext cx="17526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6172200"/>
            <a:ext cx="9144000" cy="8667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613" y="225623"/>
            <a:ext cx="8486775" cy="61555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«Развитие транспортной системы  Кондинского района»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СУБСИДИИ ПРЕДПРИЯТИЯМ ТРАНСПОРТНОЙ СИСТЕМЫ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4102" name="object 22"/>
          <p:cNvSpPr txBox="1">
            <a:spLocks noChangeArrowheads="1"/>
          </p:cNvSpPr>
          <p:nvPr/>
        </p:nvSpPr>
        <p:spPr bwMode="auto">
          <a:xfrm>
            <a:off x="2936875" y="4021138"/>
            <a:ext cx="738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object 25"/>
          <p:cNvSpPr txBox="1">
            <a:spLocks noChangeArrowheads="1"/>
          </p:cNvSpPr>
          <p:nvPr/>
        </p:nvSpPr>
        <p:spPr bwMode="auto">
          <a:xfrm>
            <a:off x="1100138" y="3944938"/>
            <a:ext cx="68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334000" y="2438400"/>
            <a:ext cx="9906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84 ,7 млн.рублей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05600" y="2362200"/>
            <a:ext cx="9906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11,88 млн.рублей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01000" y="2438400"/>
            <a:ext cx="914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11,88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 млн. рублей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029200" y="20574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</a:rPr>
              <a:t>2019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324600" y="19812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</a:rPr>
              <a:t>2020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696200" y="19812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</a:rPr>
              <a:t>2021</a:t>
            </a:r>
            <a:endParaRPr lang="ru-RU" sz="1100" dirty="0">
              <a:solidFill>
                <a:prstClr val="black"/>
              </a:solidFill>
            </a:endParaRPr>
          </a:p>
        </p:txBody>
      </p:sp>
      <p:pic>
        <p:nvPicPr>
          <p:cNvPr id="1026" name="Picture 2" descr="«ЮТэйр» покупает авиакомпанию «Турухан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2209800" cy="182880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4294967295"/>
          </p:nvPr>
        </p:nvSpPr>
        <p:spPr>
          <a:xfrm>
            <a:off x="152400" y="6686550"/>
            <a:ext cx="2103437" cy="276999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42EB65CA-8A0F-47F3-973E-35FD60AA93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5217" name="Picture 1" descr="Y:\Общая\Комитет по финансам\Проломова\ФОТО к слайдам\Фото дороги, транспорт\Зар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200400"/>
            <a:ext cx="1855631" cy="1752600"/>
          </a:xfrm>
          <a:prstGeom prst="rect">
            <a:avLst/>
          </a:prstGeom>
          <a:noFill/>
        </p:spPr>
      </p:pic>
      <p:sp>
        <p:nvSpPr>
          <p:cNvPr id="21" name="object 21"/>
          <p:cNvSpPr/>
          <p:nvPr/>
        </p:nvSpPr>
        <p:spPr>
          <a:xfrm>
            <a:off x="2743200" y="3276600"/>
            <a:ext cx="2057400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Автомобильный транспорт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ject 21"/>
          <p:cNvSpPr/>
          <p:nvPr/>
        </p:nvSpPr>
        <p:spPr>
          <a:xfrm>
            <a:off x="2743200" y="4267200"/>
            <a:ext cx="2057400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Водный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ject 21"/>
          <p:cNvSpPr/>
          <p:nvPr/>
        </p:nvSpPr>
        <p:spPr>
          <a:xfrm>
            <a:off x="2819400" y="5334000"/>
            <a:ext cx="2057400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Воздушный транспорт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620000" y="3200400"/>
            <a:ext cx="13716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11 880,2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953000" y="32004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24 081,5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400800" y="3200400"/>
            <a:ext cx="14478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11 880,2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953000" y="41910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30 403,7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172200" y="41910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7391400" y="41910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029200" y="51816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30 230,3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248400" y="51816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467600" y="5181600"/>
            <a:ext cx="14478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Y:\Общая\Комитет по финансам\Проломова\Фото к слайдам ноябрь 2018\IMG_384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1066800"/>
            <a:ext cx="2286000" cy="1447800"/>
          </a:xfrm>
          <a:prstGeom prst="rect">
            <a:avLst/>
          </a:prstGeom>
          <a:noFill/>
        </p:spPr>
      </p:pic>
      <p:pic>
        <p:nvPicPr>
          <p:cNvPr id="265218" name="Picture 2" descr="Y:\Общая\Комитет по финансам\Проломова\ФОТО к слайдам\Фото дороги, транспорт\Вертоле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4953000"/>
            <a:ext cx="1981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58267" y="609600"/>
            <a:ext cx="8657133" cy="606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endParaRPr lang="ru-RU" sz="2000" b="1" i="1" dirty="0" smtClean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ru-RU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</a:t>
            </a:r>
            <a:r>
              <a:rPr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sz="2200" b="1" i="1" spc="-8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соответствии:</a:t>
            </a:r>
            <a:endParaRPr sz="22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sz="2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статьей 28 </a:t>
            </a:r>
            <a:r>
              <a:rPr lang="ru-RU" sz="2200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Федерального</a:t>
            </a:r>
            <a:r>
              <a:rPr sz="2200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i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закона</a:t>
            </a:r>
            <a:r>
              <a:rPr sz="2200" b="1" i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от</a:t>
            </a:r>
            <a:r>
              <a:rPr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06.10.2003</a:t>
            </a:r>
            <a:r>
              <a:rPr lang="ru-RU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года</a:t>
            </a:r>
            <a:r>
              <a:rPr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№ 131-ФЗ </a:t>
            </a:r>
            <a:r>
              <a:rPr sz="2200" b="1" i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«</a:t>
            </a:r>
            <a:r>
              <a:rPr sz="22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Об </a:t>
            </a:r>
            <a:r>
              <a:rPr sz="2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общих принципах организации </a:t>
            </a:r>
            <a:r>
              <a:rPr sz="22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местного</a:t>
            </a:r>
            <a:r>
              <a:rPr sz="2200" b="1" i="1" spc="-1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самоуправления  </a:t>
            </a:r>
            <a:r>
              <a:rPr sz="2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в </a:t>
            </a:r>
            <a:r>
              <a:rPr sz="2200" b="1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Российской</a:t>
            </a:r>
            <a:r>
              <a:rPr sz="2200" b="1" i="1" spc="-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Федерации</a:t>
            </a:r>
            <a:r>
              <a:rPr sz="2200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»;</a:t>
            </a:r>
            <a:endParaRPr lang="ru-RU" sz="2200" b="1" i="1" spc="-5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har char="•"/>
              <a:tabLst>
                <a:tab pos="229235" algn="l"/>
              </a:tabLst>
            </a:pPr>
            <a:endParaRPr sz="22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 marR="2505710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статьей</a:t>
            </a:r>
            <a:r>
              <a:rPr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1</a:t>
            </a:r>
            <a:r>
              <a:rPr lang="ru-RU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i="1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Устава Кондинского района</a:t>
            </a:r>
            <a:r>
              <a:rPr sz="2200" b="1" i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;</a:t>
            </a:r>
            <a:endParaRPr lang="ru-RU" sz="2200" b="1" i="1" spc="5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 marR="2505710" algn="just">
              <a:lnSpc>
                <a:spcPct val="100000"/>
              </a:lnSpc>
              <a:buChar char="•"/>
              <a:tabLst>
                <a:tab pos="229235" algn="l"/>
              </a:tabLst>
            </a:pPr>
            <a:endParaRPr sz="22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 marR="575945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решением Думы Кондинского района от 27.03.2017года № 239 «Об утверждении Порядка организации и проведения публичных слушаний в муниципальном образовании Кондинский район»</a:t>
            </a:r>
          </a:p>
          <a:p>
            <a:pPr marL="12700" marR="575945" algn="just">
              <a:lnSpc>
                <a:spcPct val="100000"/>
              </a:lnSpc>
              <a:buChar char="•"/>
              <a:tabLst>
                <a:tab pos="229235" algn="l"/>
              </a:tabLst>
            </a:pPr>
            <a:endParaRPr lang="ru-RU" sz="2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75945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решением Думы Кондинского района </a:t>
            </a:r>
            <a:r>
              <a:rPr lang="ru-RU" sz="2200" b="1" i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от</a:t>
            </a:r>
            <a:r>
              <a:rPr sz="2200" b="1" i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i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02.</a:t>
            </a:r>
            <a:r>
              <a:rPr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lang="ru-RU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.201</a:t>
            </a:r>
            <a:r>
              <a:rPr lang="ru-RU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8 года</a:t>
            </a:r>
            <a:r>
              <a:rPr sz="2200" b="1" i="1" spc="-15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i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№</a:t>
            </a:r>
            <a:r>
              <a:rPr lang="ru-RU" sz="2200" b="1" i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454</a:t>
            </a:r>
            <a:endParaRPr sz="22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 marR="265430" algn="just">
              <a:lnSpc>
                <a:spcPct val="100000"/>
              </a:lnSpc>
            </a:pPr>
            <a:r>
              <a:rPr sz="2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«О </a:t>
            </a:r>
            <a:r>
              <a:rPr sz="22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назначении публичных слушаний </a:t>
            </a:r>
            <a:r>
              <a:rPr sz="2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по </a:t>
            </a:r>
            <a:r>
              <a:rPr lang="ru-RU" sz="2200" b="1" i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проекту</a:t>
            </a:r>
            <a:r>
              <a:rPr sz="2200" b="1" i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решения</a:t>
            </a:r>
            <a:r>
              <a:rPr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Думы</a:t>
            </a:r>
            <a:r>
              <a:rPr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ru-RU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Кондинского</a:t>
            </a:r>
            <a:r>
              <a:rPr sz="2200" b="1" i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района «О </a:t>
            </a:r>
            <a:r>
              <a:rPr lang="ru-RU" sz="2200" b="1" i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бюджете</a:t>
            </a:r>
            <a:r>
              <a:rPr sz="2200" b="1" i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i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муниципального образования Кондинский район </a:t>
            </a:r>
            <a:r>
              <a:rPr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на</a:t>
            </a:r>
            <a:r>
              <a:rPr sz="2200" b="1" i="1" spc="-13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i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201</a:t>
            </a:r>
            <a:r>
              <a:rPr lang="ru-RU" sz="2200" b="1" i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  <a:r>
              <a:rPr sz="2200" b="1" i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год и на плановый период 2020 и 2021 годов</a:t>
            </a:r>
            <a:r>
              <a:rPr sz="2200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»</a:t>
            </a:r>
            <a:endParaRPr sz="22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508240" cy="777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000FF"/>
                </a:solidFill>
              </a:rPr>
              <a:t>Объем Дорожного</a:t>
            </a:r>
            <a:r>
              <a:rPr sz="2400" spc="-15" dirty="0" smtClean="0">
                <a:solidFill>
                  <a:srgbClr val="0000FF"/>
                </a:solidFill>
              </a:rPr>
              <a:t> </a:t>
            </a:r>
            <a:r>
              <a:rPr lang="ru-RU" sz="2400" spc="-10" dirty="0" smtClean="0">
                <a:solidFill>
                  <a:srgbClr val="0000FF"/>
                </a:solidFill>
              </a:rPr>
              <a:t>фонда</a:t>
            </a:r>
            <a:r>
              <a:rPr sz="2400" spc="-10" dirty="0" smtClean="0">
                <a:solidFill>
                  <a:srgbClr val="0000FF"/>
                </a:solidFill>
              </a:rPr>
              <a:t> </a:t>
            </a:r>
            <a:r>
              <a:rPr lang="ru-RU" sz="2400" spc="-5" dirty="0" smtClean="0">
                <a:solidFill>
                  <a:srgbClr val="0000FF"/>
                </a:solidFill>
              </a:rPr>
              <a:t>муниципального образования Кондинский район на 2017 -2021 годы, тыс. рублей</a:t>
            </a:r>
            <a:endParaRPr sz="2400" dirty="0">
              <a:solidFill>
                <a:srgbClr val="0000FF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5586" y="990600"/>
            <a:ext cx="2058014" cy="556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285999" y="990599"/>
          <a:ext cx="6705602" cy="5622725"/>
        </p:xfrm>
        <a:graphic>
          <a:graphicData uri="http://schemas.openxmlformats.org/drawingml/2006/table">
            <a:tbl>
              <a:tblPr/>
              <a:tblGrid>
                <a:gridCol w="1592727"/>
                <a:gridCol w="1022575"/>
                <a:gridCol w="1022575"/>
                <a:gridCol w="1022575"/>
                <a:gridCol w="1022575"/>
                <a:gridCol w="1022575"/>
              </a:tblGrid>
              <a:tr h="9641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Источник формирования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2017 год (факт) 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2018 год (утвержденный план)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70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Акцизы на нефтепродукты,  тыс.рублей 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8 015,1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8 797,5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062,4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9 062,4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50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Субсидии из окружного бюджета,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тыс.рублей 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106 708,7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156 569,2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207 775,5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226 021,3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50 113,9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827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Иные источники, предусмотренные действующим законодательством РФ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36 931,1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40 110,5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32 148,1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26 094,4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470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Итого, тыс.рублей 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143 639,8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164 584,3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256 683,5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267 231,8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85 270,7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6934200" y="5105400"/>
            <a:ext cx="16764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257800" y="5105400"/>
            <a:ext cx="17526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bject 29"/>
          <p:cNvSpPr/>
          <p:nvPr/>
        </p:nvSpPr>
        <p:spPr>
          <a:xfrm>
            <a:off x="6629400" y="1905000"/>
            <a:ext cx="1874520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9"/>
          <p:cNvSpPr/>
          <p:nvPr/>
        </p:nvSpPr>
        <p:spPr>
          <a:xfrm>
            <a:off x="4953000" y="1905000"/>
            <a:ext cx="187452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60000"/>
              </a:lnSpc>
            </a:pPr>
            <a:r>
              <a:rPr lang="ru-RU" sz="2400" spc="-10" dirty="0" smtClean="0">
                <a:solidFill>
                  <a:srgbClr val="0000FF"/>
                </a:solidFill>
              </a:rPr>
              <a:t/>
            </a:r>
            <a:br>
              <a:rPr lang="ru-RU" sz="2400" spc="-10" dirty="0" smtClean="0">
                <a:solidFill>
                  <a:srgbClr val="0000FF"/>
                </a:solidFill>
              </a:rPr>
            </a:br>
            <a:r>
              <a:rPr lang="ru-RU" sz="2400" spc="-10" dirty="0" smtClean="0">
                <a:solidFill>
                  <a:srgbClr val="0000FF"/>
                </a:solidFill>
              </a:rPr>
              <a:t>Использование средств </a:t>
            </a:r>
            <a:r>
              <a:rPr lang="ru-RU" sz="2400" spc="-15" dirty="0" smtClean="0">
                <a:solidFill>
                  <a:srgbClr val="0000FF"/>
                </a:solidFill>
              </a:rPr>
              <a:t>Дорожного фонда </a:t>
            </a:r>
            <a:r>
              <a:rPr lang="ru-RU" sz="2400" spc="-5" dirty="0" smtClean="0">
                <a:solidFill>
                  <a:srgbClr val="0000FF"/>
                </a:solidFill>
              </a:rPr>
              <a:t>в 2019 - 2021 гг.</a:t>
            </a:r>
            <a:endParaRPr sz="2400" dirty="0">
              <a:solidFill>
                <a:srgbClr val="0000FF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4" name="object 21"/>
          <p:cNvSpPr/>
          <p:nvPr/>
        </p:nvSpPr>
        <p:spPr>
          <a:xfrm>
            <a:off x="152400" y="5029200"/>
            <a:ext cx="3429000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Текущее содержание дорог</a:t>
            </a:r>
            <a:endParaRPr dirty="0"/>
          </a:p>
        </p:txBody>
      </p:sp>
      <p:sp>
        <p:nvSpPr>
          <p:cNvPr id="15" name="object 31"/>
          <p:cNvSpPr txBox="1"/>
          <p:nvPr/>
        </p:nvSpPr>
        <p:spPr>
          <a:xfrm rot="10800000" flipV="1">
            <a:off x="3505200" y="1447800"/>
            <a:ext cx="1524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2019 г.</a:t>
            </a:r>
          </a:p>
        </p:txBody>
      </p:sp>
      <p:sp>
        <p:nvSpPr>
          <p:cNvPr id="16" name="object 31"/>
          <p:cNvSpPr txBox="1"/>
          <p:nvPr/>
        </p:nvSpPr>
        <p:spPr>
          <a:xfrm rot="10800000" flipV="1">
            <a:off x="6858000" y="1447800"/>
            <a:ext cx="1371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2021 г.</a:t>
            </a:r>
          </a:p>
        </p:txBody>
      </p:sp>
      <p:sp>
        <p:nvSpPr>
          <p:cNvPr id="17" name="object 29"/>
          <p:cNvSpPr/>
          <p:nvPr/>
        </p:nvSpPr>
        <p:spPr>
          <a:xfrm>
            <a:off x="3276600" y="1905000"/>
            <a:ext cx="187452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1"/>
          <p:cNvSpPr txBox="1"/>
          <p:nvPr/>
        </p:nvSpPr>
        <p:spPr>
          <a:xfrm rot="10800000" flipV="1">
            <a:off x="3810000" y="2300728"/>
            <a:ext cx="990600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256 683,5</a:t>
            </a:r>
            <a:endParaRPr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тыс.</a:t>
            </a:r>
            <a:r>
              <a:rPr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1" name="object 31"/>
          <p:cNvSpPr txBox="1"/>
          <p:nvPr/>
        </p:nvSpPr>
        <p:spPr>
          <a:xfrm rot="10800000" flipV="1">
            <a:off x="6934200" y="2263523"/>
            <a:ext cx="12954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85 270,7</a:t>
            </a:r>
          </a:p>
          <a:p>
            <a:pPr algn="ctr">
              <a:lnSpc>
                <a:spcPct val="100000"/>
              </a:lnSpc>
            </a:pPr>
            <a:r>
              <a:rPr lang="ru-RU" sz="1200" b="1" spc="-5" dirty="0" smtClean="0">
                <a:latin typeface="Times New Roman"/>
                <a:cs typeface="Times New Roman"/>
              </a:rPr>
              <a:t>тыс.</a:t>
            </a:r>
            <a:r>
              <a:rPr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2" name="object 21"/>
          <p:cNvSpPr/>
          <p:nvPr/>
        </p:nvSpPr>
        <p:spPr>
          <a:xfrm>
            <a:off x="152400" y="5867400"/>
            <a:ext cx="3429000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Ремонт внутрипоселковых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дорог, кроме того предоставление трансфертов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Междуреченский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dirty="0"/>
          </a:p>
        </p:txBody>
      </p:sp>
      <p:sp>
        <p:nvSpPr>
          <p:cNvPr id="23" name="object 31"/>
          <p:cNvSpPr txBox="1"/>
          <p:nvPr/>
        </p:nvSpPr>
        <p:spPr>
          <a:xfrm rot="10800000" flipV="1">
            <a:off x="5181600" y="1447800"/>
            <a:ext cx="1371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2020 г.</a:t>
            </a:r>
          </a:p>
        </p:txBody>
      </p:sp>
      <p:sp>
        <p:nvSpPr>
          <p:cNvPr id="25" name="object 31"/>
          <p:cNvSpPr txBox="1"/>
          <p:nvPr/>
        </p:nvSpPr>
        <p:spPr>
          <a:xfrm rot="10800000" flipV="1">
            <a:off x="5257800" y="2322984"/>
            <a:ext cx="12954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267 231,8 </a:t>
            </a:r>
          </a:p>
          <a:p>
            <a:pPr algn="ctr">
              <a:lnSpc>
                <a:spcPct val="100000"/>
              </a:lnSpc>
            </a:pPr>
            <a:r>
              <a:rPr lang="ru-RU" sz="1200" b="1" spc="-5" dirty="0" smtClean="0">
                <a:latin typeface="Times New Roman"/>
                <a:cs typeface="Times New Roman"/>
              </a:rPr>
              <a:t>тыс.</a:t>
            </a:r>
            <a:r>
              <a:rPr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581400" y="5105400"/>
            <a:ext cx="16764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7086600" y="5943600"/>
            <a:ext cx="16002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334000" y="5943600"/>
            <a:ext cx="17526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657600" y="5943600"/>
            <a:ext cx="16764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object 31"/>
          <p:cNvSpPr txBox="1"/>
          <p:nvPr/>
        </p:nvSpPr>
        <p:spPr>
          <a:xfrm rot="10800000" flipV="1">
            <a:off x="3962400" y="5060397"/>
            <a:ext cx="11430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ru-RU" sz="2200" b="1" spc="-5" dirty="0" smtClean="0">
                <a:latin typeface="Times New Roman"/>
                <a:cs typeface="Times New Roman"/>
              </a:rPr>
              <a:t>24 593,2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49" name="object 31"/>
          <p:cNvSpPr txBox="1"/>
          <p:nvPr/>
        </p:nvSpPr>
        <p:spPr>
          <a:xfrm rot="10800000" flipV="1">
            <a:off x="5334000" y="4996172"/>
            <a:ext cx="1371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ru-RU" sz="2200" b="1" spc="-5" dirty="0" smtClean="0">
                <a:latin typeface="Times New Roman"/>
                <a:cs typeface="Times New Roman"/>
              </a:rPr>
              <a:t>24 593,2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50" name="object 31"/>
          <p:cNvSpPr txBox="1"/>
          <p:nvPr/>
        </p:nvSpPr>
        <p:spPr>
          <a:xfrm rot="10800000" flipV="1">
            <a:off x="6934200" y="5028621"/>
            <a:ext cx="15240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ru-RU" sz="2200" b="1" spc="-5" dirty="0" smtClean="0">
                <a:latin typeface="Times New Roman"/>
                <a:cs typeface="Times New Roman"/>
              </a:rPr>
              <a:t>24 593,2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52" name="object 31"/>
          <p:cNvSpPr txBox="1"/>
          <p:nvPr/>
        </p:nvSpPr>
        <p:spPr>
          <a:xfrm rot="10800000" flipV="1">
            <a:off x="3962400" y="6050803"/>
            <a:ext cx="1143000" cy="566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ru-RU" b="1" dirty="0" smtClean="0">
                <a:latin typeface="Times New Roman"/>
                <a:cs typeface="Times New Roman"/>
              </a:rPr>
              <a:t>13 797,6</a:t>
            </a: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ru-RU" b="1" dirty="0" smtClean="0">
                <a:latin typeface="Times New Roman"/>
                <a:cs typeface="Times New Roman"/>
              </a:rPr>
              <a:t>+7 948,5</a:t>
            </a:r>
            <a:endParaRPr b="1" dirty="0">
              <a:latin typeface="Times New Roman"/>
              <a:cs typeface="Times New Roman"/>
            </a:endParaRPr>
          </a:p>
        </p:txBody>
      </p:sp>
      <p:sp>
        <p:nvSpPr>
          <p:cNvPr id="53" name="object 31"/>
          <p:cNvSpPr txBox="1"/>
          <p:nvPr/>
        </p:nvSpPr>
        <p:spPr>
          <a:xfrm rot="10800000" flipV="1">
            <a:off x="5486400" y="6144736"/>
            <a:ext cx="11430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ru-RU" sz="2200" b="1" dirty="0" smtClean="0">
                <a:latin typeface="Times New Roman"/>
                <a:cs typeface="Times New Roman"/>
              </a:rPr>
              <a:t>15 892,6</a:t>
            </a:r>
            <a:endParaRPr sz="2200" b="1" dirty="0">
              <a:latin typeface="Times New Roman"/>
              <a:cs typeface="Times New Roman"/>
            </a:endParaRPr>
          </a:p>
        </p:txBody>
      </p:sp>
      <p:sp>
        <p:nvSpPr>
          <p:cNvPr id="54" name="object 31"/>
          <p:cNvSpPr txBox="1"/>
          <p:nvPr/>
        </p:nvSpPr>
        <p:spPr>
          <a:xfrm rot="10800000" flipV="1">
            <a:off x="7162800" y="6139303"/>
            <a:ext cx="9906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ru-RU" sz="2200" b="1" dirty="0" smtClean="0">
                <a:latin typeface="Times New Roman"/>
                <a:cs typeface="Times New Roman"/>
              </a:rPr>
              <a:t>16</a:t>
            </a:r>
            <a:r>
              <a:rPr lang="ru-RU" sz="2200" dirty="0" smtClean="0">
                <a:latin typeface="Times New Roman"/>
                <a:cs typeface="Times New Roman"/>
              </a:rPr>
              <a:t> </a:t>
            </a:r>
            <a:r>
              <a:rPr lang="ru-RU" sz="2200" b="1" dirty="0" smtClean="0">
                <a:latin typeface="Times New Roman"/>
                <a:cs typeface="Times New Roman"/>
              </a:rPr>
              <a:t>292,9</a:t>
            </a:r>
            <a:endParaRPr sz="2200" b="1" dirty="0">
              <a:latin typeface="Times New Roman"/>
              <a:cs typeface="Times New Roman"/>
            </a:endParaRPr>
          </a:p>
        </p:txBody>
      </p:sp>
      <p:pic>
        <p:nvPicPr>
          <p:cNvPr id="314370" name="Picture 2" descr="Y:\Общая\Комитет по финансам\Проломова\Фото к слайдам ноябрь 2018\IMG_3863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762000"/>
            <a:ext cx="1600200" cy="1600200"/>
          </a:xfrm>
          <a:prstGeom prst="rect">
            <a:avLst/>
          </a:prstGeom>
          <a:noFill/>
        </p:spPr>
      </p:pic>
      <p:pic>
        <p:nvPicPr>
          <p:cNvPr id="314371" name="Picture 3" descr="Y:\Общая\Комитет по финансам\Проломова\ФОТО к слайдам\Фото дороги, транспорт\IMG_50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1828800"/>
            <a:ext cx="1905000" cy="1447800"/>
          </a:xfrm>
          <a:prstGeom prst="rect">
            <a:avLst/>
          </a:prstGeom>
          <a:noFill/>
        </p:spPr>
      </p:pic>
      <p:pic>
        <p:nvPicPr>
          <p:cNvPr id="314372" name="Picture 4" descr="Y:\Общая\Комитет по финансам\Проломова\ФОТО к слайдам\Фото дороги, транспорт\IMG_50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685800"/>
            <a:ext cx="1371600" cy="1143000"/>
          </a:xfrm>
          <a:prstGeom prst="rect">
            <a:avLst/>
          </a:prstGeom>
          <a:noFill/>
        </p:spPr>
      </p:pic>
      <p:sp>
        <p:nvSpPr>
          <p:cNvPr id="40" name="object 21"/>
          <p:cNvSpPr/>
          <p:nvPr/>
        </p:nvSpPr>
        <p:spPr>
          <a:xfrm>
            <a:off x="152400" y="4267200"/>
            <a:ext cx="34290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автомобильных дорог</a:t>
            </a:r>
            <a:endParaRPr dirty="0"/>
          </a:p>
        </p:txBody>
      </p:sp>
      <p:sp>
        <p:nvSpPr>
          <p:cNvPr id="42" name="object 21"/>
          <p:cNvSpPr/>
          <p:nvPr/>
        </p:nvSpPr>
        <p:spPr>
          <a:xfrm>
            <a:off x="152400" y="3352800"/>
            <a:ext cx="33528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Устойчивое развитие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сельских территорий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6781800" y="4114800"/>
            <a:ext cx="18288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44 384,6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181600" y="4114800"/>
            <a:ext cx="1676400" cy="838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3581400" y="4114800"/>
            <a:ext cx="1752600" cy="838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210 344,2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6705600" y="3276600"/>
            <a:ext cx="18288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4953000" y="3276600"/>
            <a:ext cx="18288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226 746,0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3505200" y="3276600"/>
            <a:ext cx="16764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" name="Picture 5" descr="Герб-3вариан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7" descr="C:\Users\021501\Desktop\ДОРОГА в ЛЕУШИ\3_13.jpg"/>
          <p:cNvPicPr>
            <a:picLocks noChangeAspect="1" noChangeArrowheads="1"/>
          </p:cNvPicPr>
          <p:nvPr/>
        </p:nvPicPr>
        <p:blipFill>
          <a:blip r:embed="rId9" cstate="print"/>
          <a:srcRect l="10657" t="7845" r="30505" b="29813"/>
          <a:stretch>
            <a:fillRect/>
          </a:stretch>
        </p:blipFill>
        <p:spPr bwMode="auto">
          <a:xfrm>
            <a:off x="228600" y="2362200"/>
            <a:ext cx="1447800" cy="914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153661"/>
            <a:ext cx="9144000" cy="170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 flipH="1">
            <a:off x="228600" y="-17780"/>
            <a:ext cx="100457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900" dirty="0" smtClean="0"/>
              <a:t>      </a:t>
            </a:r>
            <a:endParaRPr sz="2900" dirty="0"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3702875"/>
              </p:ext>
            </p:extLst>
          </p:nvPr>
        </p:nvGraphicFramePr>
        <p:xfrm>
          <a:off x="152400" y="1143001"/>
          <a:ext cx="8858311" cy="5105398"/>
        </p:xfrm>
        <a:graphic>
          <a:graphicData uri="http://schemas.openxmlformats.org/drawingml/2006/table">
            <a:tbl>
              <a:tblPr/>
              <a:tblGrid>
                <a:gridCol w="2971800"/>
                <a:gridCol w="1600200"/>
                <a:gridCol w="762000"/>
                <a:gridCol w="838200"/>
                <a:gridCol w="914400"/>
                <a:gridCol w="120265"/>
                <a:gridCol w="717935"/>
                <a:gridCol w="135466"/>
                <a:gridCol w="798045"/>
              </a:tblGrid>
              <a:tr h="31603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latin typeface="Arial"/>
                        </a:rPr>
                        <a:t>  </a:t>
                      </a:r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90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объекта</a:t>
                      </a:r>
                      <a:endParaRPr lang="ru-RU" sz="15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Городские и сельские поселения</a:t>
                      </a:r>
                      <a:endParaRPr lang="ru-RU" sz="15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 fontAlgn="b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 строительства</a:t>
                      </a:r>
                      <a:endParaRPr lang="ru-RU" sz="15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Объемы финансирования на 2019-2021 годы (проект)</a:t>
                      </a:r>
                      <a:endParaRPr lang="ru-RU" sz="15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1905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endParaRPr lang="ru-RU" sz="15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завершение</a:t>
                      </a:r>
                      <a:endParaRPr lang="ru-RU" sz="15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5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5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5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5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5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5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84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подъездной дороги Ямки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с.Ямки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210 344,2</a:t>
                      </a:r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5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957,0</a:t>
                      </a:r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28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</a:t>
                      </a:r>
                      <a:r>
                        <a:rPr lang="ru-RU" sz="15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подъездной дороги </a:t>
                      </a:r>
                      <a:r>
                        <a:rPr lang="ru-RU" sz="1500" b="0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с.Леуши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с.Леуши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31 427,6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39022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Реконструкция</a:t>
                      </a:r>
                      <a:r>
                        <a:rPr lang="ru-RU" sz="15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школы для размещений групп </a:t>
                      </a:r>
                      <a:r>
                        <a:rPr lang="ru-RU" sz="1500" b="0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5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/с </a:t>
                      </a:r>
                      <a:r>
                        <a:rPr lang="ru-RU" sz="1500" b="0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с.Чантырья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с.Чантырья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4 663,3</a:t>
                      </a:r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199 180,1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28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Реконструкция школы для размещения групп </a:t>
                      </a:r>
                      <a:r>
                        <a:rPr lang="ru-RU" sz="15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/с п.Половинка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п.Половинка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4 660,3</a:t>
                      </a:r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199 180,1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28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«Школа детский сад  </a:t>
                      </a:r>
                      <a:r>
                        <a:rPr lang="ru-RU" sz="15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500" b="0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Ушья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д.Ушья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6 883,7</a:t>
                      </a:r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218 419,6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3665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Выкуп </a:t>
                      </a:r>
                      <a:r>
                        <a:rPr lang="ru-RU" sz="15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/с пгт Междуреченский на 200 мест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пгт. Междуреченский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121 298,3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1" name="object 4"/>
          <p:cNvSpPr txBox="1">
            <a:spLocks/>
          </p:cNvSpPr>
          <p:nvPr/>
        </p:nvSpPr>
        <p:spPr>
          <a:xfrm>
            <a:off x="990600" y="-341821"/>
            <a:ext cx="8153400" cy="1150315"/>
          </a:xfrm>
          <a:prstGeom prst="rect">
            <a:avLst/>
          </a:prstGeom>
        </p:spPr>
        <p:txBody>
          <a:bodyPr vert="horz" wrap="square" lIns="0" tIns="407670" rIns="0" bIns="0" rtlCol="0"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Перечень общественно значимых объектов строительства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на 2019-2021 годы в Кондинском районе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6172200"/>
            <a:ext cx="9144000" cy="8667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613" y="0"/>
            <a:ext cx="8486775" cy="830997"/>
          </a:xfrm>
        </p:spPr>
        <p:txBody>
          <a:bodyPr/>
          <a:lstStyle/>
          <a:p>
            <a:pPr marL="1079500" algn="ctr" eaLnBrk="1" hangingPunct="1"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агропромышленного комплекса и рынков сельскохозяйственной продукции, сырья и продовольствия в Кондинском районе»</a:t>
            </a:r>
          </a:p>
        </p:txBody>
      </p:sp>
      <p:sp>
        <p:nvSpPr>
          <p:cNvPr id="4102" name="object 22"/>
          <p:cNvSpPr txBox="1">
            <a:spLocks noChangeArrowheads="1"/>
          </p:cNvSpPr>
          <p:nvPr/>
        </p:nvSpPr>
        <p:spPr bwMode="auto">
          <a:xfrm>
            <a:off x="2936875" y="4021138"/>
            <a:ext cx="738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object 25"/>
          <p:cNvSpPr txBox="1">
            <a:spLocks noChangeArrowheads="1"/>
          </p:cNvSpPr>
          <p:nvPr/>
        </p:nvSpPr>
        <p:spPr bwMode="auto">
          <a:xfrm rot="18431246">
            <a:off x="1100138" y="3944938"/>
            <a:ext cx="68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52400" y="914400"/>
            <a:ext cx="8839200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>
              <a:defRPr/>
            </a:pPr>
            <a:r>
              <a:rPr lang="ru-RU" sz="1600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Устойчивое  развитие  агропромышленного  комплекса и сельских территорий  муниципального образования  Кондинский  район, повышение  конкурентоспособности продукции, произведенной на территории района </a:t>
            </a:r>
            <a:endParaRPr lang="ru-RU" sz="1600" dirty="0">
              <a:solidFill>
                <a:srgbClr val="EEECE1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73776520"/>
              </p:ext>
            </p:extLst>
          </p:nvPr>
        </p:nvGraphicFramePr>
        <p:xfrm>
          <a:off x="3657600" y="3307560"/>
          <a:ext cx="5105400" cy="3017039"/>
        </p:xfrm>
        <a:graphic>
          <a:graphicData uri="http://schemas.openxmlformats.org/drawingml/2006/table">
            <a:tbl>
              <a:tblPr/>
              <a:tblGrid>
                <a:gridCol w="2660560"/>
                <a:gridCol w="862885"/>
                <a:gridCol w="719071"/>
                <a:gridCol w="862884"/>
              </a:tblGrid>
              <a:tr h="187681"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7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3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Валовый сбор овощей открытого грунта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71685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мяса (скота и птицы на убой) в хозяйствах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всех категорий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51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Надои молока в хозяйствах всех категорий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36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Добыча (вылов) рыбы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36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заготовки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дикоросов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886200" y="2590800"/>
            <a:ext cx="1143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40 706,1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38800" y="2590800"/>
            <a:ext cx="1143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40 706,1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67600" y="2590800"/>
            <a:ext cx="12192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40 706,1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181600" y="2286000"/>
            <a:ext cx="7620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</a:rPr>
              <a:t>2020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086600" y="2286000"/>
            <a:ext cx="8382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</a:rPr>
              <a:t>2021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352800" y="2286000"/>
            <a:ext cx="8382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</a:rPr>
              <a:t>2019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29" name="Рисунок 28" descr="vaccinium-vitis-idaea-7548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209800"/>
            <a:ext cx="1905000" cy="1905000"/>
          </a:xfrm>
          <a:prstGeom prst="rect">
            <a:avLst/>
          </a:prstGeom>
        </p:spPr>
      </p:pic>
      <p:pic>
        <p:nvPicPr>
          <p:cNvPr id="28" name="Рисунок 27" descr="гриб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0" y="3048000"/>
            <a:ext cx="1790700" cy="2368651"/>
          </a:xfrm>
          <a:prstGeom prst="rect">
            <a:avLst/>
          </a:prstGeom>
        </p:spPr>
      </p:pic>
      <p:pic>
        <p:nvPicPr>
          <p:cNvPr id="27" name="Рисунок 26" descr="бык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5181600"/>
            <a:ext cx="2286000" cy="15291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prst="slope"/>
          </a:sp3d>
        </p:spPr>
      </p:pic>
      <p:sp>
        <p:nvSpPr>
          <p:cNvPr id="24" name="Номер слайда 23"/>
          <p:cNvSpPr>
            <a:spLocks noGrp="1"/>
          </p:cNvSpPr>
          <p:nvPr>
            <p:ph type="sldNum" sz="quarter" idx="4294967295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2EB65CA-8A0F-47F3-973E-35FD60AA93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6172200"/>
            <a:ext cx="9144000" cy="8667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86775" cy="1107996"/>
          </a:xfrm>
        </p:spPr>
        <p:txBody>
          <a:bodyPr/>
          <a:lstStyle/>
          <a:p>
            <a:pPr marL="1079500" algn="ctr" eaLnBrk="1" hangingPunct="1">
              <a:defRPr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 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Кондинском районе»</a:t>
            </a:r>
          </a:p>
        </p:txBody>
      </p:sp>
      <p:sp>
        <p:nvSpPr>
          <p:cNvPr id="4102" name="object 22"/>
          <p:cNvSpPr txBox="1">
            <a:spLocks noChangeArrowheads="1"/>
          </p:cNvSpPr>
          <p:nvPr/>
        </p:nvSpPr>
        <p:spPr bwMode="auto">
          <a:xfrm>
            <a:off x="2936875" y="4021138"/>
            <a:ext cx="738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object 25"/>
          <p:cNvSpPr txBox="1">
            <a:spLocks noChangeArrowheads="1"/>
          </p:cNvSpPr>
          <p:nvPr/>
        </p:nvSpPr>
        <p:spPr bwMode="auto">
          <a:xfrm>
            <a:off x="1100138" y="3944938"/>
            <a:ext cx="68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52400" y="1143000"/>
            <a:ext cx="8686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Цель </a:t>
            </a:r>
            <a:r>
              <a:rPr lang="ru-RU" sz="1600" b="1" dirty="0">
                <a:solidFill>
                  <a:srgbClr val="7030A0"/>
                </a:solidFill>
              </a:rPr>
              <a:t>программы</a:t>
            </a:r>
            <a:r>
              <a:rPr lang="ru-RU" sz="1600" b="1" dirty="0" smtClean="0">
                <a:solidFill>
                  <a:srgbClr val="7030A0"/>
                </a:solidFill>
              </a:rPr>
              <a:t>:</a:t>
            </a:r>
            <a:r>
              <a:rPr lang="ru-RU" sz="1600" dirty="0" smtClean="0"/>
              <a:t> Трансформация делового климата и совершенствование бесшовной системы поддержки </a:t>
            </a:r>
          </a:p>
          <a:p>
            <a:pPr>
              <a:defRPr/>
            </a:pPr>
            <a:r>
              <a:rPr lang="ru-RU" sz="1600" dirty="0" smtClean="0"/>
              <a:t>и развития малого и среднего предпринимательства</a:t>
            </a:r>
            <a:endParaRPr lang="ru-RU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5000" y="2438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</a:rPr>
              <a:t>5 377,9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38600" y="2438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</a:rPr>
              <a:t>5 850,7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67600" y="2438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</a:rPr>
              <a:t>5 377,9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810000" y="2133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</a:rPr>
              <a:t>2019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410200" y="2133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</a:rPr>
              <a:t>2020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010400" y="2133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</a:rPr>
              <a:t>2021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4294967295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2EB65CA-8A0F-47F3-973E-35FD60AA93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3" name="Picture 9" descr="D:\OTKAT\Documents\ФОТО в ЕВРУ 2014\ВЫЛОВ И ПЕРЕРАБОТКА РЫБЫ\АЙТУР\айтур 2.JPG"/>
          <p:cNvPicPr>
            <a:picLocks noChangeAspect="1" noChangeArrowheads="1"/>
          </p:cNvPicPr>
          <p:nvPr/>
        </p:nvPicPr>
        <p:blipFill>
          <a:blip r:embed="rId4" cstate="print"/>
          <a:srcRect r="2496" b="10013"/>
          <a:stretch>
            <a:fillRect/>
          </a:stretch>
        </p:blipFill>
        <p:spPr bwMode="auto">
          <a:xfrm>
            <a:off x="685800" y="2209800"/>
            <a:ext cx="2346417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2" descr="C:\Users\021501\Desktop\ТЗЮ 2017\фото РЕГИОН 2017\Завод ООО Регион\Фото к презентации\DSC_0149.JPG"/>
          <p:cNvPicPr>
            <a:picLocks noChangeAspect="1" noChangeArrowheads="1"/>
          </p:cNvPicPr>
          <p:nvPr/>
        </p:nvPicPr>
        <p:blipFill>
          <a:blip r:embed="rId5" cstate="print"/>
          <a:srcRect r="18808"/>
          <a:stretch>
            <a:fillRect/>
          </a:stretch>
        </p:blipFill>
        <p:spPr bwMode="auto">
          <a:xfrm>
            <a:off x="228600" y="3581400"/>
            <a:ext cx="2330102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1" descr="C:\Users\021501\Desktop\УРАЙ 2017\чурилович 1 2017.jpg"/>
          <p:cNvPicPr>
            <a:picLocks noChangeAspect="1" noChangeArrowheads="1"/>
          </p:cNvPicPr>
          <p:nvPr/>
        </p:nvPicPr>
        <p:blipFill>
          <a:blip r:embed="rId6" cstate="print"/>
          <a:srcRect l="18898" t="9946" r="1891" b="8525"/>
          <a:stretch>
            <a:fillRect/>
          </a:stretch>
        </p:blipFill>
        <p:spPr bwMode="auto">
          <a:xfrm>
            <a:off x="685800" y="5029200"/>
            <a:ext cx="2339975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505201" y="3352801"/>
          <a:ext cx="5486397" cy="3276599"/>
        </p:xfrm>
        <a:graphic>
          <a:graphicData uri="http://schemas.openxmlformats.org/drawingml/2006/table">
            <a:tbl>
              <a:tblPr/>
              <a:tblGrid>
                <a:gridCol w="2422229"/>
                <a:gridCol w="765186"/>
                <a:gridCol w="765186"/>
                <a:gridCol w="766898"/>
                <a:gridCol w="766898"/>
              </a:tblGrid>
              <a:tr h="7302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целевых </a:t>
                      </a: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Значения показателя по годам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196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Численность занятых в сфере малого и среднего предпринимательства, включая индивидуальных предпринимателей,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499347" y="19811"/>
            <a:ext cx="644651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8115" y="0"/>
            <a:ext cx="8485885" cy="663002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020444">
              <a:lnSpc>
                <a:spcPct val="100000"/>
              </a:lnSpc>
            </a:pPr>
            <a:r>
              <a:rPr sz="3200" spc="-5" dirty="0">
                <a:solidFill>
                  <a:srgbClr val="0000FF"/>
                </a:solidFill>
              </a:rPr>
              <a:t>Жилищно</a:t>
            </a:r>
            <a:r>
              <a:rPr sz="3200" spc="-5" dirty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sz="3200" spc="-5" dirty="0">
                <a:solidFill>
                  <a:srgbClr val="0000FF"/>
                </a:solidFill>
              </a:rPr>
              <a:t>коммунальное</a:t>
            </a:r>
            <a:r>
              <a:rPr sz="3200" spc="-75" dirty="0">
                <a:solidFill>
                  <a:srgbClr val="0000FF"/>
                </a:solidFill>
              </a:rPr>
              <a:t> </a:t>
            </a:r>
            <a:r>
              <a:rPr sz="3200" spc="-20" dirty="0">
                <a:solidFill>
                  <a:srgbClr val="0000FF"/>
                </a:solidFill>
              </a:rPr>
              <a:t>хозяйство</a:t>
            </a:r>
            <a:endParaRPr sz="32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" y="1129283"/>
            <a:ext cx="9144000" cy="1156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609600" y="1181811"/>
            <a:ext cx="8000999" cy="1561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год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311,6</a:t>
            </a: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млн.</a:t>
            </a:r>
            <a:r>
              <a:rPr sz="2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рублей, </a:t>
            </a:r>
            <a:b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2020год – 321,7 млн. рублей,  2021 год – 315 ,6 млн. рублей 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4232275" marR="5080">
              <a:lnSpc>
                <a:spcPct val="86100"/>
              </a:lnSpc>
            </a:pPr>
            <a:endParaRPr lang="ru-RU" sz="1200" b="1" spc="-10" dirty="0" smtClean="0">
              <a:latin typeface="Times New Roman"/>
              <a:cs typeface="Times New Roman"/>
            </a:endParaRPr>
          </a:p>
          <a:p>
            <a:pPr marL="4232275" marR="5080">
              <a:lnSpc>
                <a:spcPct val="86100"/>
              </a:lnSpc>
            </a:pPr>
            <a:endParaRPr lang="ru-RU" sz="1200" b="1" spc="-10" dirty="0" smtClean="0">
              <a:latin typeface="Times New Roman"/>
              <a:cs typeface="Times New Roman"/>
            </a:endParaRPr>
          </a:p>
          <a:p>
            <a:pPr marL="4232275" marR="5080">
              <a:lnSpc>
                <a:spcPct val="86100"/>
              </a:lnSpc>
            </a:pPr>
            <a:endParaRPr lang="ru-RU" sz="1200" b="1" spc="-10" dirty="0" smtClean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810000"/>
            <a:ext cx="2286000" cy="9906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 wrap="square" lIns="0" tIns="0" rIns="0" bIns="0" rtlCol="0"/>
          <a:lstStyle/>
          <a:p>
            <a:pPr algn="ctr">
              <a:lnSpc>
                <a:spcPts val="1789"/>
              </a:lnSpc>
            </a:pPr>
            <a:r>
              <a:rPr lang="ru-RU" sz="1400" b="1" spc="-15" dirty="0" smtClean="0">
                <a:latin typeface="Times New Roman"/>
                <a:cs typeface="Times New Roman"/>
              </a:rPr>
              <a:t>П</a:t>
            </a:r>
            <a:r>
              <a:rPr lang="ru-RU" sz="1400" b="1" spc="-5" dirty="0" smtClean="0">
                <a:latin typeface="Times New Roman"/>
                <a:cs typeface="Times New Roman"/>
              </a:rPr>
              <a:t>ри</a:t>
            </a:r>
            <a:r>
              <a:rPr lang="ru-RU" sz="1400" b="1" dirty="0" smtClean="0">
                <a:latin typeface="Times New Roman"/>
                <a:cs typeface="Times New Roman"/>
              </a:rPr>
              <a:t>о</a:t>
            </a:r>
            <a:r>
              <a:rPr lang="ru-RU" sz="1400" b="1" spc="-5" dirty="0" smtClean="0">
                <a:latin typeface="Times New Roman"/>
                <a:cs typeface="Times New Roman"/>
              </a:rPr>
              <a:t>бре</a:t>
            </a:r>
            <a:r>
              <a:rPr lang="ru-RU" sz="1400" b="1" spc="-25" dirty="0" smtClean="0">
                <a:latin typeface="Times New Roman"/>
                <a:cs typeface="Times New Roman"/>
              </a:rPr>
              <a:t>т</a:t>
            </a:r>
            <a:r>
              <a:rPr lang="ru-RU" sz="1400" b="1" spc="-5" dirty="0" smtClean="0">
                <a:latin typeface="Times New Roman"/>
                <a:cs typeface="Times New Roman"/>
              </a:rPr>
              <a:t>ение</a:t>
            </a:r>
            <a:r>
              <a:rPr lang="ru-RU" sz="1400" dirty="0" smtClean="0">
                <a:latin typeface="Times New Roman"/>
                <a:cs typeface="Times New Roman"/>
              </a:rPr>
              <a:t>  </a:t>
            </a:r>
            <a:r>
              <a:rPr lang="ru-RU" sz="1400" b="1" spc="-5" dirty="0" smtClean="0">
                <a:latin typeface="Times New Roman"/>
                <a:cs typeface="Times New Roman"/>
              </a:rPr>
              <a:t>жилья</a:t>
            </a:r>
          </a:p>
          <a:p>
            <a:pPr algn="ctr">
              <a:spcBef>
                <a:spcPts val="340"/>
              </a:spcBef>
            </a:pPr>
            <a:r>
              <a:rPr lang="ru-RU" sz="1400" b="1" dirty="0" smtClean="0">
                <a:latin typeface="Times New Roman"/>
                <a:cs typeface="Times New Roman"/>
              </a:rPr>
              <a:t> 2019 год – 30,2  </a:t>
            </a:r>
            <a:r>
              <a:rPr lang="ru-RU" sz="14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400" b="1" spc="-80" dirty="0" smtClean="0">
                <a:latin typeface="Times New Roman"/>
                <a:cs typeface="Times New Roman"/>
              </a:rPr>
              <a:t> </a:t>
            </a:r>
            <a:r>
              <a:rPr lang="ru-RU" sz="1400" b="1" spc="-10" dirty="0" smtClean="0">
                <a:latin typeface="Times New Roman"/>
                <a:cs typeface="Times New Roman"/>
              </a:rPr>
              <a:t>рублей          </a:t>
            </a:r>
          </a:p>
          <a:p>
            <a:pPr algn="ctr">
              <a:spcBef>
                <a:spcPts val="340"/>
              </a:spcBef>
            </a:pPr>
            <a:r>
              <a:rPr lang="ru-RU" sz="1400" b="1" spc="-10" dirty="0" smtClean="0">
                <a:latin typeface="Times New Roman"/>
                <a:cs typeface="Times New Roman"/>
              </a:rPr>
              <a:t> 2020 год – 39,4 млн. рублей</a:t>
            </a:r>
          </a:p>
          <a:p>
            <a:pPr algn="ctr">
              <a:spcBef>
                <a:spcPts val="340"/>
              </a:spcBef>
            </a:pPr>
            <a:r>
              <a:rPr lang="ru-RU" sz="1400" b="1" spc="-10" dirty="0" smtClean="0">
                <a:latin typeface="Times New Roman"/>
                <a:cs typeface="Times New Roman"/>
              </a:rPr>
              <a:t>2021 год – 29,3 млн. рублей</a:t>
            </a:r>
            <a:endParaRPr lang="ru-RU" sz="1400" dirty="0"/>
          </a:p>
        </p:txBody>
      </p:sp>
      <p:sp>
        <p:nvSpPr>
          <p:cNvPr id="28" name="object 28"/>
          <p:cNvSpPr/>
          <p:nvPr/>
        </p:nvSpPr>
        <p:spPr>
          <a:xfrm>
            <a:off x="4584191" y="4117847"/>
            <a:ext cx="240791" cy="332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6248400" y="3886200"/>
            <a:ext cx="2667000" cy="106680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12700" marR="5080" indent="-635" algn="ctr"/>
            <a:r>
              <a:rPr lang="ru-RU" sz="1400" b="1" spc="-25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к  о</a:t>
            </a:r>
            <a:r>
              <a:rPr lang="ru-RU" sz="1400" b="1" spc="1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spc="-15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>периоду </a:t>
            </a:r>
            <a:b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2019 год -55,55 млн. рублей, </a:t>
            </a:r>
            <a:b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2020 год- 117,90 млн. рублей,   </a:t>
            </a:r>
            <a:b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  2021 год – 115,51 млн. рублей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28800" y="6525768"/>
            <a:ext cx="240792" cy="332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6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AutoShape 2" descr="http://invest72.ru/upload/resize_cache/iblock/d4a/980_653_2/%D0%B2%D0%B8%D0%B4%D0%BD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object 30"/>
          <p:cNvSpPr/>
          <p:nvPr/>
        </p:nvSpPr>
        <p:spPr>
          <a:xfrm>
            <a:off x="4648200" y="2133600"/>
            <a:ext cx="1676400" cy="289560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12700" marR="5080" indent="-635"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Проектирование и строительство объектов инженерной инфраструктуры на территориях, предназначенных для жилищного строительства пгт. Междуреченский </a:t>
            </a:r>
            <a:r>
              <a:rPr lang="ru-RU" sz="1200" b="1" spc="-1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-5" dirty="0" smtClean="0">
                <a:latin typeface="Times New Roman" pitchFamily="18" charset="0"/>
                <a:cs typeface="Times New Roman" pitchFamily="18" charset="0"/>
              </a:rPr>
              <a:t>2019 год -13,9 млн. рублей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30"/>
          <p:cNvSpPr/>
          <p:nvPr/>
        </p:nvSpPr>
        <p:spPr>
          <a:xfrm>
            <a:off x="6096000" y="5181600"/>
            <a:ext cx="2590800" cy="144780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12700" marR="5080" indent="-635" algn="ctr"/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Передаваемые полномочия  пгт Междуреченский в сфере предоставления жилищно-коммунальных услуг - 21,7 млн. рублей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4294967295"/>
          </p:nvPr>
        </p:nvSpPr>
        <p:spPr>
          <a:xfrm>
            <a:off x="6477000" y="6324600"/>
            <a:ext cx="2103120" cy="3429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31242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1977412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87" y="2133600"/>
            <a:ext cx="2577639" cy="1720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28600" y="4953000"/>
            <a:ext cx="259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-635"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Мероприятия по формированию современной городской среды по благоустройству дворовых и общественных территорий</a:t>
            </a:r>
          </a:p>
          <a:p>
            <a:pPr marL="12700" marR="5080" indent="-635"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-1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-5" dirty="0" smtClean="0">
                <a:latin typeface="Times New Roman" pitchFamily="18" charset="0"/>
                <a:cs typeface="Times New Roman" pitchFamily="18" charset="0"/>
              </a:rPr>
              <a:t>2019 год -17,5 млн. рублей</a:t>
            </a:r>
          </a:p>
          <a:p>
            <a:pPr marL="12700" marR="5080" indent="-635" algn="ctr"/>
            <a:r>
              <a:rPr lang="ru-RU" sz="1200" b="1" spc="-5" dirty="0" smtClean="0">
                <a:latin typeface="Times New Roman" pitchFamily="18" charset="0"/>
                <a:cs typeface="Times New Roman" pitchFamily="18" charset="0"/>
              </a:rPr>
              <a:t>2020 год – 16,6 млн. рублей</a:t>
            </a:r>
          </a:p>
          <a:p>
            <a:pPr marL="12700" marR="5080" indent="-635" algn="ctr"/>
            <a:r>
              <a:rPr lang="ru-RU" sz="1200" b="1" spc="-5" dirty="0" smtClean="0">
                <a:latin typeface="Times New Roman" pitchFamily="18" charset="0"/>
                <a:cs typeface="Times New Roman" pitchFamily="18" charset="0"/>
              </a:rPr>
              <a:t>2021 год- 13,42 млн. рублей</a:t>
            </a:r>
            <a:r>
              <a:rPr lang="ru-RU" sz="1200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 descr="D:\ДискD\ТЕКУЩАЯ РАБОТА\ИНЖЕНЕРНЫЕ СЕТИ ВОДОСНАБЖЕНИЕ, ТЕПЛОСНАБЖЕНИЕ, КАНАЛИЗАЦИЯ\Фото\Фото 05.09.18\Инженерные сети Фото\20180828_1015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63" y="2070321"/>
            <a:ext cx="1836000" cy="24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153661"/>
            <a:ext cx="9144000" cy="170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52400" y="-17780"/>
            <a:ext cx="8967342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400" spc="-45" dirty="0" smtClean="0">
                <a:solidFill>
                  <a:srgbClr val="0000FF"/>
                </a:solidFill>
              </a:rPr>
              <a:t>Муниципальная программа </a:t>
            </a:r>
            <a:br>
              <a:rPr lang="ru-RU" sz="2400" spc="-45" dirty="0" smtClean="0">
                <a:solidFill>
                  <a:srgbClr val="0000FF"/>
                </a:solidFill>
              </a:rPr>
            </a:br>
            <a:r>
              <a:rPr lang="ru-RU" sz="2400" spc="-45" dirty="0" smtClean="0">
                <a:solidFill>
                  <a:srgbClr val="0000FF"/>
                </a:solidFill>
              </a:rPr>
              <a:t>«</a:t>
            </a:r>
            <a:r>
              <a:rPr lang="ru-RU" sz="2400" dirty="0">
                <a:solidFill>
                  <a:srgbClr val="0000FF"/>
                </a:solidFill>
              </a:rPr>
              <a:t>Развитие жилищно-коммунального комплекса и повышение энергетической эффективности в </a:t>
            </a:r>
            <a:r>
              <a:rPr lang="ru-RU" sz="2400" dirty="0" smtClean="0">
                <a:solidFill>
                  <a:srgbClr val="0000FF"/>
                </a:solidFill>
              </a:rPr>
              <a:t>Кондинском районе</a:t>
            </a:r>
            <a:r>
              <a:rPr lang="ru-RU" sz="2400" spc="-45" dirty="0" smtClean="0">
                <a:solidFill>
                  <a:srgbClr val="0000FF"/>
                </a:solidFill>
              </a:rPr>
              <a:t>» </a:t>
            </a:r>
            <a:endParaRPr sz="2900" dirty="0">
              <a:solidFill>
                <a:srgbClr val="0000FF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90033950"/>
              </p:ext>
            </p:extLst>
          </p:nvPr>
        </p:nvGraphicFramePr>
        <p:xfrm>
          <a:off x="152400" y="2464173"/>
          <a:ext cx="8839200" cy="2471371"/>
        </p:xfrm>
        <a:graphic>
          <a:graphicData uri="http://schemas.openxmlformats.org/drawingml/2006/table">
            <a:tbl>
              <a:tblPr/>
              <a:tblGrid>
                <a:gridCol w="5943600"/>
                <a:gridCol w="1143000"/>
                <a:gridCol w="1752600"/>
              </a:tblGrid>
              <a:tr h="167812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работ, млн. руб.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ветхих сетей теплоснабжения, км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1,46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ветхих сетей водоснабжения, км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резервуара питьевой воды и водозаборных сооружений, ед.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7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Замена и ремонт котлов, шт.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45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инженерных сетей, км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9,75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ветхих сетей тепло-водоснабжения, км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0394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55, 55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637952" y="1754089"/>
            <a:ext cx="78964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План подготовки объектов ЖКХ к работе в осенне-зимний период  2019гг.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2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52400" y="-17780"/>
            <a:ext cx="896734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400" spc="-45" dirty="0" smtClean="0">
                <a:solidFill>
                  <a:srgbClr val="0000FF"/>
                </a:solidFill>
              </a:rPr>
              <a:t>Муниципальная программа </a:t>
            </a:r>
            <a:br>
              <a:rPr lang="ru-RU" sz="2400" spc="-45" dirty="0" smtClean="0">
                <a:solidFill>
                  <a:srgbClr val="0000FF"/>
                </a:solidFill>
              </a:rPr>
            </a:br>
            <a:r>
              <a:rPr lang="ru-RU" sz="2400" spc="-45" dirty="0" smtClean="0">
                <a:solidFill>
                  <a:srgbClr val="0000FF"/>
                </a:solidFill>
              </a:rPr>
              <a:t>«Формирование комфорной городской среды» </a:t>
            </a:r>
            <a:endParaRPr sz="2900" dirty="0">
              <a:solidFill>
                <a:srgbClr val="0000FF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3928126"/>
              </p:ext>
            </p:extLst>
          </p:nvPr>
        </p:nvGraphicFramePr>
        <p:xfrm>
          <a:off x="3306445" y="1600200"/>
          <a:ext cx="5685155" cy="1755648"/>
        </p:xfrm>
        <a:graphic>
          <a:graphicData uri="http://schemas.openxmlformats.org/drawingml/2006/table">
            <a:tbl>
              <a:tblPr/>
              <a:tblGrid>
                <a:gridCol w="1646555"/>
                <a:gridCol w="4038600"/>
              </a:tblGrid>
              <a:tr h="838200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Обустройство: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Центральных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скверов и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площадей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пгт. Междуреченский, пгт. Куминский, пгт. Кондинское, п. Половинка, с. Ямки;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 startAt="2"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Обустройство 44 общественных территорий;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 startAt="2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Обустройство 74 дворовых территорий.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" y="4112933"/>
            <a:ext cx="3029767" cy="2039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17" y="1447800"/>
            <a:ext cx="2990850" cy="223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3352800"/>
            <a:ext cx="3923109" cy="2591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304800" y="5153661"/>
            <a:ext cx="9144000" cy="170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-17779"/>
            <a:ext cx="9143999" cy="900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1950" dirty="0" smtClean="0">
                <a:solidFill>
                  <a:srgbClr val="0000FF"/>
                </a:solidFill>
              </a:rPr>
              <a:t>Муниципальная программа</a:t>
            </a:r>
            <a:br>
              <a:rPr lang="ru-RU" sz="1950" dirty="0" smtClean="0">
                <a:solidFill>
                  <a:srgbClr val="0000FF"/>
                </a:solidFill>
              </a:rPr>
            </a:br>
            <a:r>
              <a:rPr lang="ru-RU" sz="1950" dirty="0" smtClean="0">
                <a:solidFill>
                  <a:srgbClr val="0000FF"/>
                </a:solidFill>
              </a:rPr>
              <a:t> «Обеспечение доступным и комфортным жильем жителей Кондинского района»</a:t>
            </a:r>
            <a:endParaRPr sz="1950" dirty="0">
              <a:solidFill>
                <a:srgbClr val="0000FF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домики14747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143000"/>
            <a:ext cx="3544689" cy="1143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105400" y="2057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– 66 840,4 млн. рублей</a:t>
            </a:r>
          </a:p>
        </p:txBody>
      </p:sp>
      <p:sp>
        <p:nvSpPr>
          <p:cNvPr id="21" name="Овал 20"/>
          <p:cNvSpPr/>
          <p:nvPr/>
        </p:nvSpPr>
        <p:spPr>
          <a:xfrm>
            <a:off x="4800600" y="14478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29400" y="19050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– 82 796,2 млн. рублей</a:t>
            </a:r>
          </a:p>
        </p:txBody>
      </p:sp>
      <p:sp>
        <p:nvSpPr>
          <p:cNvPr id="24" name="Овал 23"/>
          <p:cNvSpPr/>
          <p:nvPr/>
        </p:nvSpPr>
        <p:spPr>
          <a:xfrm>
            <a:off x="6172200" y="14478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2020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153400" y="19050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– 72 733,9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 млн. рублей</a:t>
            </a:r>
          </a:p>
        </p:txBody>
      </p:sp>
      <p:sp>
        <p:nvSpPr>
          <p:cNvPr id="27" name="Овал 26"/>
          <p:cNvSpPr/>
          <p:nvPr/>
        </p:nvSpPr>
        <p:spPr>
          <a:xfrm>
            <a:off x="7620000" y="1371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2021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4294967295"/>
          </p:nvPr>
        </p:nvSpPr>
        <p:spPr>
          <a:xfrm>
            <a:off x="68122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29" name="object 21"/>
          <p:cNvSpPr/>
          <p:nvPr/>
        </p:nvSpPr>
        <p:spPr>
          <a:xfrm>
            <a:off x="381000" y="3886200"/>
            <a:ext cx="3810000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 жильем отдельных категорий граждан</a:t>
            </a:r>
          </a:p>
        </p:txBody>
      </p:sp>
      <p:sp>
        <p:nvSpPr>
          <p:cNvPr id="30" name="object 21"/>
          <p:cNvSpPr/>
          <p:nvPr/>
        </p:nvSpPr>
        <p:spPr>
          <a:xfrm>
            <a:off x="381000" y="4648200"/>
            <a:ext cx="3810000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 жильем молодых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семей</a:t>
            </a:r>
          </a:p>
        </p:txBody>
      </p:sp>
      <p:sp>
        <p:nvSpPr>
          <p:cNvPr id="31" name="object 21"/>
          <p:cNvSpPr/>
          <p:nvPr/>
        </p:nvSpPr>
        <p:spPr>
          <a:xfrm>
            <a:off x="381000" y="5410200"/>
            <a:ext cx="3810000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Приобретение жилья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детям-сиротам</a:t>
            </a:r>
          </a:p>
        </p:txBody>
      </p:sp>
      <p:sp>
        <p:nvSpPr>
          <p:cNvPr id="32" name="object 21"/>
          <p:cNvSpPr/>
          <p:nvPr/>
        </p:nvSpPr>
        <p:spPr>
          <a:xfrm>
            <a:off x="381000" y="3048000"/>
            <a:ext cx="3810000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Выкуп жилья </a:t>
            </a:r>
          </a:p>
        </p:txBody>
      </p:sp>
      <p:sp>
        <p:nvSpPr>
          <p:cNvPr id="34" name="Овал 33"/>
          <p:cNvSpPr/>
          <p:nvPr/>
        </p:nvSpPr>
        <p:spPr>
          <a:xfrm>
            <a:off x="6172200" y="28956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39 453,9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172200" y="37338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7 993,8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248400" y="46482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9 877,1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248400" y="55626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25 471,4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620000" y="54864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25 471,4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620000" y="45720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9 877,1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7620000" y="37338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7 993,8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7620000" y="28956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29 391,6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724400" y="38100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7 993,8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800600" y="46482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10 391,7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876800" y="55626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18 193,9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724400" y="28956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30 261,0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3505200" y="2438400"/>
            <a:ext cx="21336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3" name="Рисунок 82" descr="http://msshkola.ru/_ph/109/2686232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object 88"/>
          <p:cNvSpPr/>
          <p:nvPr/>
        </p:nvSpPr>
        <p:spPr>
          <a:xfrm rot="5400000">
            <a:off x="1460722" y="6235478"/>
            <a:ext cx="432398" cy="610643"/>
          </a:xfrm>
          <a:custGeom>
            <a:avLst/>
            <a:gdLst/>
            <a:ahLst/>
            <a:cxnLst/>
            <a:rect l="l" t="t" r="r" b="b"/>
            <a:pathLst>
              <a:path w="570864" h="414020">
                <a:moveTo>
                  <a:pt x="570611" y="206882"/>
                </a:moveTo>
                <a:lnTo>
                  <a:pt x="0" y="206882"/>
                </a:lnTo>
                <a:lnTo>
                  <a:pt x="285368" y="413892"/>
                </a:lnTo>
                <a:lnTo>
                  <a:pt x="570611" y="206882"/>
                </a:lnTo>
                <a:close/>
              </a:path>
              <a:path w="570864" h="414020">
                <a:moveTo>
                  <a:pt x="427989" y="0"/>
                </a:moveTo>
                <a:lnTo>
                  <a:pt x="142748" y="0"/>
                </a:lnTo>
                <a:lnTo>
                  <a:pt x="142748" y="206882"/>
                </a:lnTo>
                <a:lnTo>
                  <a:pt x="427989" y="206882"/>
                </a:lnTo>
                <a:lnTo>
                  <a:pt x="427989" y="0"/>
                </a:lnTo>
                <a:close/>
              </a:path>
            </a:pathLst>
          </a:custGeom>
          <a:solidFill>
            <a:srgbClr val="66FF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0" y="4038600"/>
            <a:ext cx="3962400" cy="4572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1905000" y="6423659"/>
            <a:ext cx="248412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991611" y="0"/>
            <a:ext cx="3633216" cy="1074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960364" y="0"/>
            <a:ext cx="790956" cy="1074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-152400"/>
            <a:ext cx="8333485" cy="731482"/>
          </a:xfrm>
          <a:prstGeom prst="rect">
            <a:avLst/>
          </a:prstGeom>
          <a:effectLst/>
        </p:spPr>
        <p:txBody>
          <a:bodyPr vert="horz" wrap="square" lIns="0" tIns="114808" rIns="0" bIns="0" rtlCol="0">
            <a:spAutoFit/>
          </a:bodyPr>
          <a:lstStyle/>
          <a:p>
            <a:pPr marL="2978150">
              <a:lnSpc>
                <a:spcPct val="100000"/>
              </a:lnSpc>
            </a:pPr>
            <a:r>
              <a:rPr sz="4000" spc="-15" dirty="0">
                <a:solidFill>
                  <a:srgbClr val="0000FF"/>
                </a:solidFill>
              </a:rPr>
              <a:t>Образование</a:t>
            </a:r>
            <a:endParaRPr sz="4000" dirty="0">
              <a:solidFill>
                <a:srgbClr val="0000FF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14600" y="4495800"/>
            <a:ext cx="1143000" cy="661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2743200" y="4572000"/>
            <a:ext cx="685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642,6 </a:t>
            </a:r>
            <a:r>
              <a:rPr lang="ru-RU" sz="1200" b="1" dirty="0" smtClean="0">
                <a:latin typeface="Times New Roman"/>
                <a:cs typeface="Times New Roman"/>
              </a:rPr>
              <a:t>млн. руб.</a:t>
            </a:r>
            <a:endParaRPr sz="1200" b="1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00" y="5638800"/>
            <a:ext cx="1143000" cy="60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4800600" y="5715000"/>
            <a:ext cx="63627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5" dirty="0" smtClean="0">
                <a:latin typeface="Times New Roman"/>
                <a:cs typeface="Times New Roman"/>
              </a:rPr>
              <a:t>  </a:t>
            </a:r>
            <a:r>
              <a:rPr lang="ru-RU" sz="1400" b="1" spc="-5" dirty="0" smtClean="0">
                <a:latin typeface="Times New Roman"/>
                <a:cs typeface="Times New Roman"/>
              </a:rPr>
              <a:t>1 336,9 </a:t>
            </a:r>
            <a:r>
              <a:rPr lang="ru-RU" sz="1200" b="1" spc="-5" dirty="0" smtClean="0">
                <a:latin typeface="Times New Roman"/>
                <a:cs typeface="Times New Roman"/>
              </a:rPr>
              <a:t>млн. руб.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4400" y="533400"/>
            <a:ext cx="7696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1757680" algn="l"/>
              </a:tabLst>
            </a:pPr>
            <a:r>
              <a:rPr sz="2000" b="1" spc="-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201</a:t>
            </a:r>
            <a:r>
              <a:rPr lang="ru-RU" sz="2000" b="1" spc="-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9</a:t>
            </a:r>
            <a:r>
              <a:rPr sz="2000" b="1" spc="-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 </a:t>
            </a:r>
            <a:r>
              <a:rPr sz="2000" b="1" spc="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 </a:t>
            </a:r>
            <a:r>
              <a:rPr lang="ru-RU" sz="2000" b="1" spc="5" dirty="0" smtClean="0">
                <a:solidFill>
                  <a:schemeClr val="tx1"/>
                </a:solidFill>
                <a:latin typeface="Times New Roman"/>
                <a:cs typeface="Times New Roman"/>
              </a:rPr>
              <a:t>год</a:t>
            </a:r>
            <a:r>
              <a:rPr sz="2000" b="1" spc="-5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 </a:t>
            </a:r>
            <a:r>
              <a:rPr sz="2000" b="1" spc="8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 </a:t>
            </a:r>
            <a:r>
              <a:rPr sz="20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lang="ru-RU" sz="20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1 979,5</a:t>
            </a:r>
            <a:r>
              <a:rPr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млн.</a:t>
            </a:r>
            <a:r>
              <a:rPr sz="2000" b="1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60" dirty="0" smtClean="0">
                <a:solidFill>
                  <a:schemeClr val="tx1"/>
                </a:solidFill>
                <a:latin typeface="Times New Roman"/>
                <a:cs typeface="Times New Roman"/>
              </a:rPr>
              <a:t>рублей</a:t>
            </a:r>
            <a:r>
              <a:rPr lang="ru-RU" sz="2000" b="1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2020 год – 2 487,6 млн.рублей,                         2021 год –  2 042,9 млн.рублей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58940" y="813816"/>
            <a:ext cx="557783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4953000" y="1905001"/>
            <a:ext cx="4038600" cy="43152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42240" marR="5080"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b="1" i="1" dirty="0" smtClean="0">
                <a:latin typeface="Times New Roman" pitchFamily="18" charset="0"/>
                <a:cs typeface="Times New Roman" pitchFamily="18" charset="0"/>
              </a:rPr>
              <a:t>еализаци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я основных общеобразовательных программ</a:t>
            </a:r>
            <a:r>
              <a:rPr sz="1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дошкольного образования  (ДОУ) 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810000" y="5334000"/>
            <a:ext cx="318515" cy="4434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152400" y="4114800"/>
            <a:ext cx="35814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1450"/>
              </a:lnSpc>
              <a:spcBef>
                <a:spcPts val="125"/>
              </a:spcBef>
            </a:pPr>
            <a:r>
              <a:rPr lang="ru-RU" b="1" i="1" dirty="0" smtClean="0">
                <a:latin typeface="Times New Roman"/>
                <a:cs typeface="Times New Roman"/>
              </a:rPr>
              <a:t>15</a:t>
            </a:r>
            <a:r>
              <a:rPr lang="ru-RU" sz="1500" b="1" i="1" dirty="0" smtClean="0">
                <a:latin typeface="Times New Roman"/>
                <a:cs typeface="Times New Roman"/>
              </a:rPr>
              <a:t>  (</a:t>
            </a:r>
            <a:r>
              <a:rPr sz="1500" b="1" i="1" dirty="0" smtClean="0">
                <a:latin typeface="Times New Roman"/>
                <a:cs typeface="Times New Roman"/>
              </a:rPr>
              <a:t>об</a:t>
            </a:r>
            <a:r>
              <a:rPr sz="1500" b="1" i="1" spc="-10" dirty="0" smtClean="0">
                <a:latin typeface="Times New Roman"/>
                <a:cs typeface="Times New Roman"/>
              </a:rPr>
              <a:t>щ</a:t>
            </a:r>
            <a:r>
              <a:rPr sz="1500" b="1" i="1" dirty="0" smtClean="0">
                <a:latin typeface="Times New Roman"/>
                <a:cs typeface="Times New Roman"/>
              </a:rPr>
              <a:t>е</a:t>
            </a:r>
            <a:r>
              <a:rPr sz="1500" b="1" i="1" spc="5" dirty="0" smtClean="0">
                <a:latin typeface="Times New Roman"/>
                <a:cs typeface="Times New Roman"/>
              </a:rPr>
              <a:t>о</a:t>
            </a:r>
            <a:r>
              <a:rPr sz="1500" b="1" i="1" dirty="0" smtClean="0">
                <a:latin typeface="Times New Roman"/>
                <a:cs typeface="Times New Roman"/>
              </a:rPr>
              <a:t>бра</a:t>
            </a:r>
            <a:r>
              <a:rPr sz="1500" b="1" i="1" spc="-15" dirty="0" smtClean="0">
                <a:latin typeface="Times New Roman"/>
                <a:cs typeface="Times New Roman"/>
              </a:rPr>
              <a:t>з</a:t>
            </a:r>
            <a:r>
              <a:rPr sz="1500" b="1" i="1" spc="-45" dirty="0" smtClean="0">
                <a:latin typeface="Times New Roman"/>
                <a:cs typeface="Times New Roman"/>
              </a:rPr>
              <a:t>о</a:t>
            </a:r>
            <a:r>
              <a:rPr sz="1500" b="1" i="1" dirty="0" smtClean="0">
                <a:latin typeface="Times New Roman"/>
                <a:cs typeface="Times New Roman"/>
              </a:rPr>
              <a:t>в</a:t>
            </a:r>
            <a:r>
              <a:rPr sz="1500" b="1" i="1" spc="-35" dirty="0" smtClean="0">
                <a:latin typeface="Times New Roman"/>
                <a:cs typeface="Times New Roman"/>
              </a:rPr>
              <a:t>а</a:t>
            </a:r>
            <a:r>
              <a:rPr sz="1500" b="1" i="1" spc="-10" dirty="0" smtClean="0">
                <a:latin typeface="Times New Roman"/>
                <a:cs typeface="Times New Roman"/>
              </a:rPr>
              <a:t>т</a:t>
            </a:r>
            <a:r>
              <a:rPr sz="1500" b="1" i="1" dirty="0" smtClean="0">
                <a:latin typeface="Times New Roman"/>
                <a:cs typeface="Times New Roman"/>
              </a:rPr>
              <a:t>е</a:t>
            </a:r>
            <a:r>
              <a:rPr sz="1500" b="1" i="1" spc="-10" dirty="0" smtClean="0">
                <a:latin typeface="Times New Roman"/>
                <a:cs typeface="Times New Roman"/>
              </a:rPr>
              <a:t>л</a:t>
            </a:r>
            <a:r>
              <a:rPr sz="1500" b="1" i="1" dirty="0" smtClean="0">
                <a:latin typeface="Times New Roman"/>
                <a:cs typeface="Times New Roman"/>
              </a:rPr>
              <a:t>ьн</a:t>
            </a:r>
            <a:r>
              <a:rPr sz="1500" b="1" i="1" spc="-10" dirty="0" smtClean="0">
                <a:latin typeface="Times New Roman"/>
                <a:cs typeface="Times New Roman"/>
              </a:rPr>
              <a:t>ы</a:t>
            </a:r>
            <a:r>
              <a:rPr lang="ru-RU" sz="1500" b="1" i="1" spc="-10" dirty="0" smtClean="0">
                <a:latin typeface="Times New Roman"/>
                <a:cs typeface="Times New Roman"/>
              </a:rPr>
              <a:t>е</a:t>
            </a:r>
            <a:r>
              <a:rPr sz="1500" b="1" i="1" dirty="0" smtClean="0">
                <a:latin typeface="Times New Roman"/>
                <a:cs typeface="Times New Roman"/>
              </a:rPr>
              <a:t>  </a:t>
            </a:r>
            <a:r>
              <a:rPr sz="1500" b="1" i="1" spc="-5" dirty="0" smtClean="0">
                <a:latin typeface="Times New Roman"/>
                <a:cs typeface="Times New Roman"/>
              </a:rPr>
              <a:t>учреждени</a:t>
            </a:r>
            <a:r>
              <a:rPr lang="ru-RU" sz="1500" b="1" i="1" spc="-5" dirty="0" smtClean="0">
                <a:latin typeface="Times New Roman"/>
                <a:cs typeface="Times New Roman"/>
              </a:rPr>
              <a:t>я – средние общеобразовательные школы) </a:t>
            </a:r>
            <a:endParaRPr sz="1500" i="1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209800" y="5181600"/>
            <a:ext cx="275844" cy="3840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4573523" y="5201411"/>
            <a:ext cx="1482852" cy="3901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5257800" y="5715000"/>
            <a:ext cx="275843" cy="3840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7758683" y="6108191"/>
            <a:ext cx="373379" cy="5257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7812023" y="6108191"/>
            <a:ext cx="377951" cy="5257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7848600" y="5867400"/>
            <a:ext cx="248411" cy="347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4724400" y="6332220"/>
            <a:ext cx="377951" cy="5257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4818888" y="6452614"/>
            <a:ext cx="248412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2057400" y="5958840"/>
            <a:ext cx="635507" cy="8991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2118360" y="5676900"/>
            <a:ext cx="364236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2753867" y="5981700"/>
            <a:ext cx="227075" cy="3169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5615940" y="6044184"/>
            <a:ext cx="227075" cy="3169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 txBox="1"/>
          <p:nvPr/>
        </p:nvSpPr>
        <p:spPr>
          <a:xfrm>
            <a:off x="5181600" y="4038600"/>
            <a:ext cx="3810000" cy="507831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R="89535" algn="ctr"/>
            <a:r>
              <a:rPr lang="ru-RU" sz="15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r>
              <a:rPr lang="ru-RU" sz="15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(</a:t>
            </a:r>
            <a:r>
              <a:rPr sz="1500" b="1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учреждени</a:t>
            </a:r>
            <a:r>
              <a:rPr lang="ru-RU" sz="1500" b="1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я</a:t>
            </a:r>
            <a:r>
              <a:rPr sz="1500" b="1" i="1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500" b="1" i="1" spc="-10" dirty="0">
                <a:solidFill>
                  <a:schemeClr val="tx1"/>
                </a:solidFill>
                <a:latin typeface="Times New Roman"/>
                <a:cs typeface="Times New Roman"/>
              </a:rPr>
              <a:t>дошкольного  </a:t>
            </a:r>
            <a:r>
              <a:rPr sz="1500" b="1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образовани</a:t>
            </a:r>
            <a:r>
              <a:rPr lang="ru-RU" sz="1500" b="1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я – детские сады )</a:t>
            </a:r>
            <a:endParaRPr sz="15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8610600" y="5486400"/>
            <a:ext cx="227075" cy="3169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8" name="Picture 5" descr="Герб-3вариант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Прямоугольник 88"/>
          <p:cNvSpPr/>
          <p:nvPr/>
        </p:nvSpPr>
        <p:spPr>
          <a:xfrm flipV="1">
            <a:off x="762000" y="2392680"/>
            <a:ext cx="7924800" cy="45719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67" name="Овал 66"/>
          <p:cNvSpPr/>
          <p:nvPr/>
        </p:nvSpPr>
        <p:spPr>
          <a:xfrm>
            <a:off x="0" y="6172200"/>
            <a:ext cx="1371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object 81"/>
          <p:cNvSpPr txBox="1"/>
          <p:nvPr/>
        </p:nvSpPr>
        <p:spPr>
          <a:xfrm>
            <a:off x="152400" y="6172200"/>
            <a:ext cx="114300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321,6 </a:t>
            </a:r>
          </a:p>
          <a:p>
            <a:pPr marL="12700" algn="ctr">
              <a:lnSpc>
                <a:spcPct val="100000"/>
              </a:lnSpc>
            </a:pPr>
            <a:r>
              <a:rPr lang="ru-RU" sz="1500" b="1" dirty="0" smtClean="0">
                <a:latin typeface="Times New Roman"/>
                <a:cs typeface="Times New Roman"/>
              </a:rPr>
              <a:t>млн. рублей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71" name="Выноска со стрелкой вверх 70"/>
          <p:cNvSpPr/>
          <p:nvPr/>
        </p:nvSpPr>
        <p:spPr>
          <a:xfrm rot="10800000">
            <a:off x="762000" y="1219200"/>
            <a:ext cx="7696200" cy="990600"/>
          </a:xfrm>
          <a:prstGeom prst="upArrowCallou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object 28"/>
          <p:cNvSpPr txBox="1"/>
          <p:nvPr/>
        </p:nvSpPr>
        <p:spPr>
          <a:xfrm>
            <a:off x="1143000" y="1219200"/>
            <a:ext cx="6629400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/>
            <a:r>
              <a:rPr lang="ru-RU" sz="1300" b="1" i="1" spc="-5" dirty="0" smtClean="0">
                <a:latin typeface="Times New Roman"/>
                <a:cs typeface="Times New Roman"/>
              </a:rPr>
              <a:t>Субвенции для обеспечения</a:t>
            </a:r>
          </a:p>
          <a:p>
            <a:pPr marL="12700" marR="5080" indent="-1905" algn="ctr"/>
            <a:r>
              <a:rPr lang="ru-RU" sz="1300" b="1" i="1" spc="-5" dirty="0" smtClean="0">
                <a:latin typeface="Times New Roman"/>
                <a:cs typeface="Times New Roman"/>
              </a:rPr>
              <a:t> государственных гарантий на получение образования и осуществления переданных ОМС отдельных государственных полномочий в области образования</a:t>
            </a:r>
            <a:endParaRPr sz="1300" b="1" i="1" dirty="0">
              <a:latin typeface="Times New Roman"/>
              <a:cs typeface="Times New Roman"/>
            </a:endParaRPr>
          </a:p>
        </p:txBody>
      </p:sp>
      <p:sp>
        <p:nvSpPr>
          <p:cNvPr id="73" name="object 33"/>
          <p:cNvSpPr txBox="1"/>
          <p:nvPr/>
        </p:nvSpPr>
        <p:spPr>
          <a:xfrm>
            <a:off x="152400" y="1905000"/>
            <a:ext cx="4038600" cy="43152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42240" marR="5080"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b="1" i="1" dirty="0" smtClean="0">
                <a:latin typeface="Times New Roman" pitchFamily="18" charset="0"/>
                <a:cs typeface="Times New Roman" pitchFamily="18" charset="0"/>
              </a:rPr>
              <a:t>еализаци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я основных общеобразовательных</a:t>
            </a:r>
            <a:r>
              <a:rPr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программ (СОШ)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82" name="Рисунок 81" descr="https://pp.userapi.com/c840521/v840521072/7442d/h19fU054LPI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24600" y="5181600"/>
            <a:ext cx="2819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67"/>
          <p:cNvGrpSpPr/>
          <p:nvPr/>
        </p:nvGrpSpPr>
        <p:grpSpPr>
          <a:xfrm>
            <a:off x="152399" y="2362202"/>
            <a:ext cx="838199" cy="1676398"/>
            <a:chOff x="-1" y="-175793"/>
            <a:chExt cx="1045983" cy="1670055"/>
          </a:xfrm>
          <a:solidFill>
            <a:srgbClr val="FFFF00"/>
          </a:solidFill>
        </p:grpSpPr>
        <p:sp>
          <p:nvSpPr>
            <p:cNvPr id="84" name="Нашивка 83"/>
            <p:cNvSpPr/>
            <p:nvPr/>
          </p:nvSpPr>
          <p:spPr>
            <a:xfrm rot="5400000">
              <a:off x="-312037" y="136243"/>
              <a:ext cx="1670055" cy="1045983"/>
            </a:xfrm>
            <a:prstGeom prst="chevron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0" name="Нашивка 4"/>
            <p:cNvSpPr/>
            <p:nvPr/>
          </p:nvSpPr>
          <p:spPr>
            <a:xfrm>
              <a:off x="0" y="597704"/>
              <a:ext cx="1045982" cy="195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Times New Roman" pitchFamily="18" charset="0"/>
                  <a:cs typeface="Times New Roman" pitchFamily="18" charset="0"/>
                </a:rPr>
                <a:t>944,7        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млн. руб</a:t>
              </a:r>
              <a:r>
                <a:rPr lang="ru-RU" sz="1200" kern="1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93"/>
          <p:cNvGrpSpPr/>
          <p:nvPr/>
        </p:nvGrpSpPr>
        <p:grpSpPr>
          <a:xfrm>
            <a:off x="2362200" y="2286000"/>
            <a:ext cx="1045986" cy="1752600"/>
            <a:chOff x="-2" y="1142993"/>
            <a:chExt cx="1045986" cy="1752600"/>
          </a:xfrm>
          <a:solidFill>
            <a:srgbClr val="FFFF00"/>
          </a:solidFill>
        </p:grpSpPr>
        <p:sp>
          <p:nvSpPr>
            <p:cNvPr id="95" name="Нашивка 94"/>
            <p:cNvSpPr/>
            <p:nvPr/>
          </p:nvSpPr>
          <p:spPr>
            <a:xfrm rot="5400000">
              <a:off x="-353310" y="1496301"/>
              <a:ext cx="1752600" cy="1045983"/>
            </a:xfrm>
            <a:prstGeom prst="chevron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7" name="Нашивка 4"/>
            <p:cNvSpPr/>
            <p:nvPr/>
          </p:nvSpPr>
          <p:spPr>
            <a:xfrm>
              <a:off x="1" y="1818385"/>
              <a:ext cx="1045983" cy="448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12700" algn="ctr"/>
              <a:r>
                <a:rPr lang="ru-RU" sz="1700" b="1" dirty="0" smtClean="0">
                  <a:latin typeface="Times New Roman"/>
                  <a:cs typeface="Times New Roman"/>
                </a:rPr>
                <a:t>192 413,4 </a:t>
              </a:r>
            </a:p>
            <a:p>
              <a:pPr marL="12700" algn="ctr"/>
              <a:r>
                <a:rPr lang="ru-RU" sz="1600" b="1" dirty="0" smtClean="0">
                  <a:latin typeface="Times New Roman"/>
                  <a:cs typeface="Times New Roman"/>
                </a:rPr>
                <a:t>   </a:t>
              </a:r>
              <a:r>
                <a:rPr lang="ru-RU" sz="1500" b="1" dirty="0" smtClean="0">
                  <a:latin typeface="Times New Roman"/>
                  <a:cs typeface="Times New Roman"/>
                </a:rPr>
                <a:t>рублей </a:t>
              </a:r>
            </a:p>
            <a:p>
              <a:pPr marL="12700" algn="ctr"/>
              <a:r>
                <a:rPr lang="ru-RU" sz="1500" b="1" dirty="0" smtClean="0">
                  <a:latin typeface="Times New Roman"/>
                  <a:cs typeface="Times New Roman"/>
                </a:rPr>
                <a:t>   на 1 ученика</a:t>
              </a:r>
            </a:p>
          </p:txBody>
        </p:sp>
      </p:grpSp>
      <p:grpSp>
        <p:nvGrpSpPr>
          <p:cNvPr id="7" name="Группа 98"/>
          <p:cNvGrpSpPr/>
          <p:nvPr/>
        </p:nvGrpSpPr>
        <p:grpSpPr>
          <a:xfrm>
            <a:off x="1219200" y="2362200"/>
            <a:ext cx="990601" cy="1676400"/>
            <a:chOff x="-1" y="-175793"/>
            <a:chExt cx="1045983" cy="1670055"/>
          </a:xfrm>
          <a:solidFill>
            <a:srgbClr val="FFFF00"/>
          </a:solidFill>
        </p:grpSpPr>
        <p:sp>
          <p:nvSpPr>
            <p:cNvPr id="100" name="Нашивка 99"/>
            <p:cNvSpPr/>
            <p:nvPr/>
          </p:nvSpPr>
          <p:spPr>
            <a:xfrm rot="5400000">
              <a:off x="-312037" y="136243"/>
              <a:ext cx="1670055" cy="1045983"/>
            </a:xfrm>
            <a:prstGeom prst="chevron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2" name="Нашивка 4"/>
            <p:cNvSpPr/>
            <p:nvPr/>
          </p:nvSpPr>
          <p:spPr>
            <a:xfrm>
              <a:off x="0" y="597704"/>
              <a:ext cx="1045982" cy="195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latin typeface="Times New Roman"/>
                  <a:cs typeface="Times New Roman"/>
                </a:rPr>
                <a:t>4910 </a:t>
              </a:r>
              <a:r>
                <a:rPr lang="ru-RU" b="1" dirty="0" smtClean="0">
                  <a:latin typeface="Times New Roman"/>
                  <a:cs typeface="Times New Roman"/>
                </a:rPr>
                <a:t>учеников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102"/>
          <p:cNvGrpSpPr/>
          <p:nvPr/>
        </p:nvGrpSpPr>
        <p:grpSpPr>
          <a:xfrm>
            <a:off x="7848600" y="2286000"/>
            <a:ext cx="1143000" cy="1752600"/>
            <a:chOff x="-82189" y="1066793"/>
            <a:chExt cx="1232810" cy="1752600"/>
          </a:xfrm>
          <a:solidFill>
            <a:srgbClr val="FFFF00"/>
          </a:solidFill>
        </p:grpSpPr>
        <p:sp>
          <p:nvSpPr>
            <p:cNvPr id="104" name="Нашивка 103"/>
            <p:cNvSpPr/>
            <p:nvPr/>
          </p:nvSpPr>
          <p:spPr>
            <a:xfrm rot="5400000">
              <a:off x="-342084" y="1326688"/>
              <a:ext cx="1752600" cy="1232810"/>
            </a:xfrm>
            <a:prstGeom prst="chevron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5" name="Нашивка 4"/>
            <p:cNvSpPr/>
            <p:nvPr/>
          </p:nvSpPr>
          <p:spPr>
            <a:xfrm>
              <a:off x="1" y="1818385"/>
              <a:ext cx="1045983" cy="448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12700" algn="ctr"/>
              <a:r>
                <a:rPr lang="ru-RU" sz="1700" b="1" dirty="0" smtClean="0">
                  <a:latin typeface="Times New Roman"/>
                  <a:cs typeface="Times New Roman"/>
                </a:rPr>
                <a:t>176 552,8 </a:t>
              </a:r>
            </a:p>
            <a:p>
              <a:pPr marL="12700" algn="ctr"/>
              <a:r>
                <a:rPr lang="ru-RU" sz="1600" b="1" dirty="0" smtClean="0">
                  <a:latin typeface="Times New Roman"/>
                  <a:cs typeface="Times New Roman"/>
                </a:rPr>
                <a:t>   </a:t>
              </a:r>
              <a:r>
                <a:rPr lang="ru-RU" sz="1500" b="1" dirty="0" smtClean="0">
                  <a:latin typeface="Times New Roman"/>
                  <a:cs typeface="Times New Roman"/>
                </a:rPr>
                <a:t>рублей </a:t>
              </a:r>
            </a:p>
            <a:p>
              <a:pPr marL="12700" algn="ctr"/>
              <a:r>
                <a:rPr lang="ru-RU" sz="1500" b="1" dirty="0" smtClean="0">
                  <a:latin typeface="Times New Roman"/>
                  <a:cs typeface="Times New Roman"/>
                </a:rPr>
                <a:t>   на 1 ребенка</a:t>
              </a:r>
            </a:p>
          </p:txBody>
        </p:sp>
      </p:grpSp>
      <p:grpSp>
        <p:nvGrpSpPr>
          <p:cNvPr id="9" name="Группа 105"/>
          <p:cNvGrpSpPr/>
          <p:nvPr/>
        </p:nvGrpSpPr>
        <p:grpSpPr>
          <a:xfrm>
            <a:off x="5638800" y="2362200"/>
            <a:ext cx="838199" cy="1676398"/>
            <a:chOff x="-1" y="-175793"/>
            <a:chExt cx="1045983" cy="1670055"/>
          </a:xfrm>
          <a:solidFill>
            <a:srgbClr val="FFFF00"/>
          </a:solidFill>
        </p:grpSpPr>
        <p:sp>
          <p:nvSpPr>
            <p:cNvPr id="107" name="Нашивка 106"/>
            <p:cNvSpPr/>
            <p:nvPr/>
          </p:nvSpPr>
          <p:spPr>
            <a:xfrm rot="5400000">
              <a:off x="-312037" y="136243"/>
              <a:ext cx="1670055" cy="1045983"/>
            </a:xfrm>
            <a:prstGeom prst="chevron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8" name="Нашивка 4"/>
            <p:cNvSpPr/>
            <p:nvPr/>
          </p:nvSpPr>
          <p:spPr>
            <a:xfrm>
              <a:off x="0" y="597704"/>
              <a:ext cx="1045982" cy="195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Times New Roman" pitchFamily="18" charset="0"/>
                  <a:cs typeface="Times New Roman" pitchFamily="18" charset="0"/>
                </a:rPr>
                <a:t>305,4        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млн. руб</a:t>
              </a:r>
              <a:r>
                <a:rPr lang="ru-RU" sz="1200" kern="1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108"/>
          <p:cNvGrpSpPr/>
          <p:nvPr/>
        </p:nvGrpSpPr>
        <p:grpSpPr>
          <a:xfrm>
            <a:off x="6705600" y="2362200"/>
            <a:ext cx="990601" cy="1676400"/>
            <a:chOff x="-1" y="-175793"/>
            <a:chExt cx="1045983" cy="1670055"/>
          </a:xfrm>
          <a:solidFill>
            <a:srgbClr val="FFFF00"/>
          </a:solidFill>
        </p:grpSpPr>
        <p:sp>
          <p:nvSpPr>
            <p:cNvPr id="110" name="Нашивка 109"/>
            <p:cNvSpPr/>
            <p:nvPr/>
          </p:nvSpPr>
          <p:spPr>
            <a:xfrm rot="5400000">
              <a:off x="-312037" y="136243"/>
              <a:ext cx="1670055" cy="1045983"/>
            </a:xfrm>
            <a:prstGeom prst="chevron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1" name="Нашивка 4"/>
            <p:cNvSpPr/>
            <p:nvPr/>
          </p:nvSpPr>
          <p:spPr>
            <a:xfrm>
              <a:off x="0" y="597704"/>
              <a:ext cx="1045982" cy="195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latin typeface="Times New Roman"/>
                  <a:cs typeface="Times New Roman"/>
                </a:rPr>
                <a:t>1730 </a:t>
              </a:r>
              <a:r>
                <a:rPr lang="ru-RU" b="1" dirty="0" smtClean="0">
                  <a:latin typeface="Times New Roman"/>
                  <a:cs typeface="Times New Roman"/>
                </a:rPr>
                <a:t>дошкольников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981200" y="6248400"/>
            <a:ext cx="4953000" cy="538609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050"/>
              </a:lnSpc>
            </a:pPr>
            <a:r>
              <a:rPr lang="ru-RU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10  </a:t>
            </a:r>
            <a:r>
              <a:rPr lang="ru-RU" sz="15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sz="1500" b="1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учреждени</a:t>
            </a:r>
            <a:r>
              <a:rPr lang="ru-RU" sz="1500" b="1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я </a:t>
            </a:r>
            <a:r>
              <a:rPr sz="15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доп</a:t>
            </a:r>
            <a:r>
              <a:rPr sz="1500" b="1" i="1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5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л</a:t>
            </a:r>
            <a:r>
              <a:rPr sz="1500" b="1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ни</a:t>
            </a:r>
            <a:r>
              <a:rPr sz="1500" b="1" i="1" spc="5" dirty="0" smtClean="0">
                <a:solidFill>
                  <a:schemeClr val="tx1"/>
                </a:solidFill>
                <a:latin typeface="Times New Roman"/>
                <a:cs typeface="Times New Roman"/>
              </a:rPr>
              <a:t>т</a:t>
            </a:r>
            <a:r>
              <a:rPr sz="15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ельно</a:t>
            </a:r>
            <a:r>
              <a:rPr sz="1500" b="1" i="1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г</a:t>
            </a:r>
            <a:r>
              <a:rPr sz="15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lang="ru-RU" sz="15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образования, учреждение молодежной политики, ЦОФР)</a:t>
            </a:r>
            <a:endParaRPr sz="15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15" name="Диаграмма 114"/>
          <p:cNvGraphicFramePr/>
          <p:nvPr/>
        </p:nvGraphicFramePr>
        <p:xfrm>
          <a:off x="2438400" y="3886200"/>
          <a:ext cx="4114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199" y="-17464"/>
            <a:ext cx="7977189" cy="1600438"/>
          </a:xfrm>
        </p:spPr>
        <p:txBody>
          <a:bodyPr/>
          <a:lstStyle/>
          <a:p>
            <a:r>
              <a:rPr lang="ru-RU" sz="2600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Составление проекта бюджета Кондинского района на 2019 год</a:t>
            </a:r>
            <a:br>
              <a:rPr lang="ru-RU" sz="2600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на плановый период 2020 и 2021 годов</a:t>
            </a:r>
            <a:br>
              <a:rPr lang="ru-RU" sz="2600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основано на следующих документах:</a:t>
            </a:r>
            <a:endParaRPr lang="ru-RU" sz="2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52400" y="2057400"/>
            <a:ext cx="3962400" cy="1524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 Федеральному Собранию Российской Федерации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1 марта 2018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5105400" y="4419600"/>
            <a:ext cx="3733800" cy="21336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социально-экономического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развития Кондинского района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 год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 и 2021 годов</a:t>
            </a:r>
          </a:p>
          <a:p>
            <a:pPr algn="ctr"/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4267200" y="2057400"/>
            <a:ext cx="4648200" cy="2286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Распоряжение администрации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Кондинского района 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от 23 октября 2018 года № 783-р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«Об основных направлениях налоговой,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бюджетной и долговой политики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Кондинский район на 2019 год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на плановый период 2020 и 2021 годов»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152400" y="4648200"/>
            <a:ext cx="4800600" cy="1905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07 мая 2018 года № 204 «О национальных целях и стратегических задачах развития Российской Федерации на период до 2024 года» 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152400" y="3733800"/>
            <a:ext cx="4038600" cy="8382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Указы Президента Российской Федерации от 2012 года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object 3"/>
          <p:cNvSpPr>
            <a:spLocks noChangeArrowheads="1"/>
          </p:cNvSpPr>
          <p:nvPr/>
        </p:nvSpPr>
        <p:spPr bwMode="auto">
          <a:xfrm>
            <a:off x="0" y="5153025"/>
            <a:ext cx="9144000" cy="17049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102" name="object 22"/>
          <p:cNvSpPr txBox="1">
            <a:spLocks noChangeArrowheads="1"/>
          </p:cNvSpPr>
          <p:nvPr/>
        </p:nvSpPr>
        <p:spPr bwMode="auto">
          <a:xfrm>
            <a:off x="2936875" y="4021138"/>
            <a:ext cx="738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270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object 25"/>
          <p:cNvSpPr txBox="1">
            <a:spLocks noChangeArrowheads="1"/>
          </p:cNvSpPr>
          <p:nvPr/>
        </p:nvSpPr>
        <p:spPr bwMode="auto">
          <a:xfrm>
            <a:off x="1100138" y="3944938"/>
            <a:ext cx="68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738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738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Заголовок 12"/>
          <p:cNvSpPr>
            <a:spLocks noGrp="1"/>
          </p:cNvSpPr>
          <p:nvPr>
            <p:ph type="title"/>
          </p:nvPr>
        </p:nvSpPr>
        <p:spPr>
          <a:xfrm>
            <a:off x="381000" y="1"/>
            <a:ext cx="8485188" cy="1169551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Кондинском районе» </a:t>
            </a:r>
            <a:r>
              <a:rPr lang="ru-RU" dirty="0" smtClean="0">
                <a:latin typeface="Franklin Gothic Medium Cond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Franklin Gothic Medium Cond" pitchFamily="34" charset="0"/>
                <a:cs typeface="Times New Roman" pitchFamily="18" charset="0"/>
              </a:rPr>
            </a:br>
            <a:r>
              <a:rPr lang="ru-RU" dirty="0" smtClean="0">
                <a:latin typeface="Franklin Gothic Medium Cond" pitchFamily="34" charset="0"/>
                <a:cs typeface="Times New Roman" pitchFamily="18" charset="0"/>
              </a:rPr>
              <a:t>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43800" y="1600200"/>
            <a:ext cx="152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</a:rPr>
              <a:t>158,2млн. 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81800" y="990600"/>
            <a:ext cx="152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141,4 </a:t>
            </a:r>
            <a:r>
              <a:rPr lang="ru-RU" sz="1600" b="1" dirty="0">
                <a:solidFill>
                  <a:prstClr val="black"/>
                </a:solidFill>
              </a:rPr>
              <a:t>млн.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77000" y="2895600"/>
            <a:ext cx="152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</a:rPr>
              <a:t>149,9 млн. руб.</a:t>
            </a:r>
          </a:p>
        </p:txBody>
      </p:sp>
      <p:sp>
        <p:nvSpPr>
          <p:cNvPr id="18" name="Овал 17"/>
          <p:cNvSpPr/>
          <p:nvPr/>
        </p:nvSpPr>
        <p:spPr>
          <a:xfrm>
            <a:off x="7924800" y="2590800"/>
            <a:ext cx="10668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prstClr val="black"/>
                </a:solidFill>
              </a:rPr>
              <a:t>2021</a:t>
            </a:r>
          </a:p>
        </p:txBody>
      </p:sp>
      <p:sp>
        <p:nvSpPr>
          <p:cNvPr id="17" name="Овал 16"/>
          <p:cNvSpPr/>
          <p:nvPr/>
        </p:nvSpPr>
        <p:spPr>
          <a:xfrm>
            <a:off x="7239000" y="1981200"/>
            <a:ext cx="10668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prstClr val="black"/>
                </a:solidFill>
              </a:rPr>
              <a:t>2020</a:t>
            </a:r>
          </a:p>
        </p:txBody>
      </p:sp>
      <p:sp>
        <p:nvSpPr>
          <p:cNvPr id="16" name="Овал 15"/>
          <p:cNvSpPr/>
          <p:nvPr/>
        </p:nvSpPr>
        <p:spPr>
          <a:xfrm>
            <a:off x="6477000" y="1447800"/>
            <a:ext cx="10668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prstClr val="black"/>
                </a:solidFill>
              </a:rPr>
              <a:t>2019</a:t>
            </a: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4294967295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CD6CFB-196A-4C02-B825-B0514E16733A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0" y="4953000"/>
            <a:ext cx="4648200" cy="1676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«Спортивная элита года», 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«Лыжня России»,  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семейных команд «Мама, папа, я –     </a:t>
            </a:r>
          </a:p>
          <a:p>
            <a:pPr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спортивная семья», 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среди детей дошкольных образовательных   учреждений Кондинского района, </a:t>
            </a:r>
          </a:p>
        </p:txBody>
      </p:sp>
      <p:sp>
        <p:nvSpPr>
          <p:cNvPr id="29" name="Овал 28"/>
          <p:cNvSpPr/>
          <p:nvPr/>
        </p:nvSpPr>
        <p:spPr>
          <a:xfrm>
            <a:off x="0" y="3352800"/>
            <a:ext cx="8382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</a:rPr>
              <a:t>2018 год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90600" y="3352800"/>
            <a:ext cx="2819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2,1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300" b="1" dirty="0">
                <a:solidFill>
                  <a:prstClr val="black"/>
                </a:solidFill>
              </a:rPr>
              <a:t>млн. руб</a:t>
            </a:r>
            <a:r>
              <a:rPr lang="ru-RU" sz="1300" b="1" dirty="0" smtClean="0">
                <a:solidFill>
                  <a:prstClr val="black"/>
                </a:solidFill>
              </a:rPr>
              <a:t>., передаваемые полномочия   70,0 тыс. руб.</a:t>
            </a:r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66800" y="3886200"/>
            <a:ext cx="2819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300" b="1" dirty="0">
                <a:solidFill>
                  <a:prstClr val="black"/>
                </a:solidFill>
              </a:rPr>
              <a:t>2,7 млн. </a:t>
            </a:r>
            <a:r>
              <a:rPr lang="ru-RU" sz="1300" b="1" dirty="0" smtClean="0">
                <a:solidFill>
                  <a:prstClr val="black"/>
                </a:solidFill>
              </a:rPr>
              <a:t>руб. передаваемые полномочия 90,01 тыс. руб.</a:t>
            </a:r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95400" y="4419600"/>
            <a:ext cx="2514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 smtClean="0">
                <a:solidFill>
                  <a:prstClr val="black"/>
                </a:solidFill>
              </a:rPr>
              <a:t>2,7 а так же передаваемые полномочия 90,1 тыс. </a:t>
            </a:r>
            <a:r>
              <a:rPr lang="ru-RU" sz="1300" b="1" smtClean="0">
                <a:solidFill>
                  <a:prstClr val="black"/>
                </a:solidFill>
              </a:rPr>
              <a:t>руб.</a:t>
            </a:r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33400" y="4419600"/>
            <a:ext cx="7620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</a:rPr>
              <a:t>2020 год</a:t>
            </a:r>
          </a:p>
        </p:txBody>
      </p:sp>
      <p:sp>
        <p:nvSpPr>
          <p:cNvPr id="30" name="Овал 29"/>
          <p:cNvSpPr/>
          <p:nvPr/>
        </p:nvSpPr>
        <p:spPr>
          <a:xfrm>
            <a:off x="228600" y="3886200"/>
            <a:ext cx="7620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</a:rPr>
              <a:t>2019 год</a:t>
            </a:r>
          </a:p>
        </p:txBody>
      </p:sp>
      <p:pic>
        <p:nvPicPr>
          <p:cNvPr id="4121" name="Picture 2" descr="C:\Users\02-2211\Desktop\публичные слуш\фото для комфина\спортивная элита 2018 (по итогам 2017 года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371600"/>
            <a:ext cx="3352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1143000"/>
            <a:ext cx="2971800" cy="2209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Цель программы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условий, обеспечивающих жителей Кондинского района возможностью систематически заниматься физической культурой и спортом.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638800" y="838200"/>
            <a:ext cx="1143000" cy="838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prstClr val="black"/>
                </a:solidFill>
              </a:rPr>
              <a:t>2018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67400" y="2286000"/>
            <a:ext cx="152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</a:rPr>
              <a:t>149,9 млн. руб.</a:t>
            </a:r>
          </a:p>
        </p:txBody>
      </p:sp>
      <p:pic>
        <p:nvPicPr>
          <p:cNvPr id="4125" name="Picture 3" descr="C:\Users\02-2211\Desktop\публичные слуш\фото для комфина\папа, мама, я - спортивная семья 2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8100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кругленный прямоугольник 26"/>
          <p:cNvSpPr/>
          <p:nvPr/>
        </p:nvSpPr>
        <p:spPr>
          <a:xfrm>
            <a:off x="3810000" y="3352800"/>
            <a:ext cx="53340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Ежегодная Спартакиада трудящихся Кондинского района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среди пришкольных лагерей, соревнования в честь празднования дня физкультурника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муниципальных служащих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Всероссийский день бега «Кросс Нации»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городов и районов автономного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" y="-17780"/>
            <a:ext cx="881494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Молодежь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Кондинского района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sz="2400" dirty="0"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8200" cy="9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16119989"/>
              </p:ext>
            </p:extLst>
          </p:nvPr>
        </p:nvGraphicFramePr>
        <p:xfrm>
          <a:off x="152400" y="3352800"/>
          <a:ext cx="3047998" cy="1447800"/>
        </p:xfrm>
        <a:graphic>
          <a:graphicData uri="http://schemas.openxmlformats.org/drawingml/2006/table">
            <a:tbl>
              <a:tblPr/>
              <a:tblGrid>
                <a:gridCol w="1303600"/>
                <a:gridCol w="372904"/>
                <a:gridCol w="372904"/>
                <a:gridCol w="430355"/>
                <a:gridCol w="293641"/>
                <a:gridCol w="274594"/>
              </a:tblGrid>
              <a:tr h="1447800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Z:\Отдел молодежной политики\ФОТО_ВИДЕО_ГАЗЕТА_МОЛОДЕЖКА\ФОТО_ВК_Ориентир\Акция Побед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94" t="18872" r="6641" b="21091"/>
          <a:stretch/>
        </p:blipFill>
        <p:spPr bwMode="auto">
          <a:xfrm>
            <a:off x="2826665" y="973436"/>
            <a:ext cx="1412504" cy="10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:\15.08.2016_КОНКУРС на лучший лагерь труда и отдыха 1\ФОТО_ЛТО_Ориентир\ЛТО_Ориентир11.JPG"/>
          <p:cNvPicPr>
            <a:picLocks noChangeAspect="1" noChangeArrowheads="1"/>
          </p:cNvPicPr>
          <p:nvPr/>
        </p:nvPicPr>
        <p:blipFill rotWithShape="1">
          <a:blip r:embed="rId5" cstate="print"/>
          <a:srcRect l="10012" r="8704"/>
          <a:stretch/>
        </p:blipFill>
        <p:spPr bwMode="auto">
          <a:xfrm>
            <a:off x="2826665" y="2028160"/>
            <a:ext cx="1412503" cy="10426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5638800" y="762000"/>
            <a:ext cx="3352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18,8млн. руб. в т.ч переданное полномочие 5,8 млн.руб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67200" y="2514600"/>
            <a:ext cx="4648200" cy="12192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реализации молодежной политики в интересах инновационного социально ориентированного развития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Кондинского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572000" y="9144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2019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96000" y="1524000"/>
            <a:ext cx="1981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13,0 млн. руб.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029200" y="14478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2020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77000" y="2057400"/>
            <a:ext cx="1981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13,0 млн. руб.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410200" y="19812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2021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253953" name="Picture 1" descr="Y:\Общая\Комитет по финансам\Киммель О.А\фото от Вискуновой\27.08 Адреналин\IMG_83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124200"/>
            <a:ext cx="3810000" cy="16764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038600" y="38100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hangingPunct="0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3954" name="Picture 2" descr="Y:\Общая\Комитет по финансам\Киммель О.А\фото от Вискуновой\27.08 Адреналин\IMG_86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990600"/>
            <a:ext cx="2667000" cy="2057400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4343400" y="3886200"/>
            <a:ext cx="4648200" cy="2438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На программные мероприятия в 2019 году запланировано 530,0  тыс. рублей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Молодежные северные десанты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Проведение экстремального забега «Адреналин»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Соревнования на Кубок главы по пейнтболу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Форум Конда - Старт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Туристический слет среди трудовых коллективов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Фестиваль гитарной музыки  и др.</a:t>
            </a:r>
          </a:p>
          <a:p>
            <a:pPr algn="just" eaLnBrk="0" hangingPunct="0"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3955" name="Picture 3" descr="Y:\Общая\Комитет по финансам\Киммель О.А\фото от Вискуновой\27.08 Адреналин\IMG_83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876800"/>
            <a:ext cx="1981200" cy="1676400"/>
          </a:xfrm>
          <a:prstGeom prst="rect">
            <a:avLst/>
          </a:prstGeom>
          <a:noFill/>
        </p:spPr>
      </p:pic>
      <p:pic>
        <p:nvPicPr>
          <p:cNvPr id="253956" name="Picture 4" descr="Y:\Общая\Комитет по финансам\Киммель О.А\фото от Вискуновой\27.08 Адреналин\IMG_84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4876800"/>
            <a:ext cx="18288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67000"/>
            <a:ext cx="228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10"/>
          <p:cNvSpPr/>
          <p:nvPr/>
        </p:nvSpPr>
        <p:spPr>
          <a:xfrm>
            <a:off x="1752600" y="4495800"/>
            <a:ext cx="275844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886200" y="4724400"/>
            <a:ext cx="240791" cy="332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3171444" y="6300215"/>
            <a:ext cx="274319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2895600" y="6484620"/>
            <a:ext cx="275844" cy="373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1423416" y="0"/>
            <a:ext cx="7245096" cy="1074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8004047" y="0"/>
            <a:ext cx="790955" cy="10744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29057" y="-17780"/>
            <a:ext cx="8485885" cy="731482"/>
          </a:xfrm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1409065">
              <a:lnSpc>
                <a:spcPct val="100000"/>
              </a:lnSpc>
            </a:pPr>
            <a:r>
              <a:rPr sz="4000" spc="-55" dirty="0">
                <a:solidFill>
                  <a:srgbClr val="0000FF"/>
                </a:solidFill>
              </a:rPr>
              <a:t>Культура </a:t>
            </a:r>
            <a:r>
              <a:rPr sz="4000" spc="-5" dirty="0">
                <a:solidFill>
                  <a:srgbClr val="0000FF"/>
                </a:solidFill>
              </a:rPr>
              <a:t>и</a:t>
            </a:r>
            <a:r>
              <a:rPr sz="4000" spc="-25" dirty="0">
                <a:solidFill>
                  <a:srgbClr val="0000FF"/>
                </a:solidFill>
              </a:rPr>
              <a:t> </a:t>
            </a:r>
            <a:r>
              <a:rPr sz="4000" spc="-15" dirty="0">
                <a:solidFill>
                  <a:srgbClr val="0000FF"/>
                </a:solidFill>
              </a:rPr>
              <a:t>кинематография</a:t>
            </a:r>
            <a:endParaRPr sz="4000" dirty="0">
              <a:solidFill>
                <a:srgbClr val="0000FF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010400" y="914400"/>
            <a:ext cx="557783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743200" y="2667000"/>
            <a:ext cx="324612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4572000" y="3048000"/>
            <a:ext cx="362712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4724400" y="4724400"/>
            <a:ext cx="288036" cy="403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6306311" y="4812791"/>
            <a:ext cx="288036" cy="403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7755635" y="4812791"/>
            <a:ext cx="245364" cy="403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10210800" y="2057400"/>
            <a:ext cx="245364" cy="403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657600" y="2895600"/>
            <a:ext cx="3124200" cy="8381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itchFamily="18" charset="0"/>
              </a:rPr>
              <a:t>Передаваемые полномочия городского поселения Междуреченский в сфере культуры составляют - 12,3 млн. рублей</a:t>
            </a: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781800" y="4343400"/>
            <a:ext cx="17526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4648200" y="4343400"/>
            <a:ext cx="17526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209800" y="3810000"/>
            <a:ext cx="6934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itchFamily="18" charset="0"/>
              </a:rPr>
              <a:t>Передаваемые полномочия  городского поселения Междуреченский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itchFamily="18" charset="0"/>
              </a:rPr>
              <a:t>в сфере культуры составят - 12,0 млн. рублей</a:t>
            </a: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42" name="object 55"/>
          <p:cNvSpPr txBox="1"/>
          <p:nvPr/>
        </p:nvSpPr>
        <p:spPr>
          <a:xfrm>
            <a:off x="2286000" y="4876800"/>
            <a:ext cx="67056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05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Культурно-массовые  мероприятия:</a:t>
            </a:r>
          </a:p>
          <a:p>
            <a:pPr marL="635" algn="ctr">
              <a:lnSpc>
                <a:spcPts val="2050"/>
              </a:lnSpc>
            </a:pPr>
            <a:r>
              <a:rPr lang="ru-RU" sz="1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конкурс «Юный музыкант», Конкурс вокального искусства «Кондинские роднички»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Районный фестиваль хоров ветеранов, Организация и проведение конкурса на соискание грантов в области культуры и искусства «От культурного проекта к социальному результату», Организация и проведение конкурса на соискание премии «Признание» в области культуры и искусства,  «Каждый день лета как праздник»,</a:t>
            </a:r>
          </a:p>
          <a:p>
            <a:pPr marL="635" algn="ctr"/>
            <a:r>
              <a:rPr lang="ru-RU" sz="1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конкурс развлекательно-игровых программ  «Дед Мороз» и др. </a:t>
            </a:r>
            <a:endParaRPr lang="ru-RU" sz="1300" dirty="0" smtClean="0">
              <a:solidFill>
                <a:schemeClr val="tx1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514600" y="4343400"/>
            <a:ext cx="16764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209800" y="2971800"/>
            <a:ext cx="1371600" cy="685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52400" y="685800"/>
            <a:ext cx="89916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9"/>
          <p:cNvSpPr txBox="1"/>
          <p:nvPr/>
        </p:nvSpPr>
        <p:spPr>
          <a:xfrm>
            <a:off x="0" y="457200"/>
            <a:ext cx="9144000" cy="2338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ru-RU" sz="2000" b="1" dirty="0" smtClean="0">
              <a:latin typeface="Times New Roman"/>
              <a:cs typeface="Times New Roman"/>
            </a:endParaRPr>
          </a:p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2018 год – 275,2 млн. рублей, 2019 год – 204,4 млн. рублей, </a:t>
            </a:r>
          </a:p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2020 год – 189,7 млн. рублей, 2021 год – 188,8 млн. рублей.</a:t>
            </a:r>
          </a:p>
          <a:p>
            <a:pPr algn="ctr"/>
            <a:endParaRPr lang="ru-RU" sz="1200" b="1" dirty="0" smtClean="0">
              <a:latin typeface="Times New Roman"/>
              <a:cs typeface="Times New Roman"/>
            </a:endParaRPr>
          </a:p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 данном разделе предусмотрено финансирование: МУК «Районный дворец культуры и искусств «Конда»,  МУК «Кондинская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централизованная библиотечная система»,  </a:t>
            </a:r>
          </a:p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МУК «Районный краеведческий музей имени Нины Степановны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Цехновой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»,  </a:t>
            </a:r>
          </a:p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МУК «Районный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Учинский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историко-этнографический музей</a:t>
            </a:r>
          </a:p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имени Анатолия Николаевича Хомякова». </a:t>
            </a:r>
            <a:endParaRPr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" name="Picture 5" descr="Герб-3вариант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rdki-konda.ru/tinybrowser/images/photo/image-6-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1828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rdki-konda.ru/tinybrowser/images/photo/fotogalereya/1-vokal-nyy-ansambl-zvonnica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2057400" cy="179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25979" y="0"/>
            <a:ext cx="5830824" cy="1074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292340" y="0"/>
            <a:ext cx="790955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9057" y="-17780"/>
            <a:ext cx="8485885" cy="731482"/>
          </a:xfrm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2112645" algn="l">
              <a:lnSpc>
                <a:spcPct val="100000"/>
              </a:lnSpc>
            </a:pPr>
            <a:r>
              <a:rPr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Социальная</a:t>
            </a:r>
            <a:r>
              <a:rPr sz="4000" spc="-9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1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политика</a:t>
            </a:r>
            <a:endParaRPr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88208" y="1295400"/>
            <a:ext cx="5955792" cy="10652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875532" y="1438655"/>
            <a:ext cx="4311396" cy="440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875532" y="1648967"/>
            <a:ext cx="2703575" cy="440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987165" y="1525397"/>
            <a:ext cx="4017010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60"/>
              </a:lnSpc>
            </a:pP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Компенсация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части родительской 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платы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  присмотр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уход </a:t>
            </a:r>
            <a:r>
              <a:rPr sz="16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за</a:t>
            </a:r>
            <a:r>
              <a:rPr sz="16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детьми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13932" y="1648967"/>
            <a:ext cx="315467" cy="440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720339" y="1325880"/>
            <a:ext cx="1261872" cy="8702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188208" y="2286000"/>
            <a:ext cx="5955792" cy="11612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875532" y="2456688"/>
            <a:ext cx="4140708" cy="4404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751064" y="2456688"/>
            <a:ext cx="332231" cy="4404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818119" y="2456688"/>
            <a:ext cx="320040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875532" y="2667000"/>
            <a:ext cx="4410456" cy="4404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875532" y="2877311"/>
            <a:ext cx="1202436" cy="4404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987165" y="2543428"/>
            <a:ext cx="4119879" cy="64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60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Предоставление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жилых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помещений детям- 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сиротам и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детям,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оставшимся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без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попечения 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родителей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12791" y="2877311"/>
            <a:ext cx="315467" cy="440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2720339" y="2449067"/>
            <a:ext cx="1261872" cy="8702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3188208" y="3505200"/>
            <a:ext cx="5955792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875532" y="3707891"/>
            <a:ext cx="4640579" cy="4404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3875532" y="3918203"/>
            <a:ext cx="3723132" cy="4404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3962400" y="3505200"/>
            <a:ext cx="5181600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lang="ru-RU" sz="1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Дополнительные меры социальной поддержки детям-сиротам и детям, оставшимся без попечения родителей, лицам из числа детей-сирот и детей, оставшихся без попечения родителей, усыновителям, приемным родителям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33488" y="3918203"/>
            <a:ext cx="315468" cy="440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2706623" y="3605784"/>
            <a:ext cx="1261872" cy="8686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188208" y="4572000"/>
            <a:ext cx="5955792" cy="12893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3880103" y="4575047"/>
            <a:ext cx="3864863" cy="4099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3880103" y="4773167"/>
            <a:ext cx="4331208" cy="4099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880103" y="4969764"/>
            <a:ext cx="1597152" cy="4099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5228844" y="4969764"/>
            <a:ext cx="312420" cy="4099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5292852" y="4969764"/>
            <a:ext cx="2110740" cy="4099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880103" y="5166359"/>
            <a:ext cx="4568952" cy="40995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3880103" y="5364479"/>
            <a:ext cx="3834384" cy="4099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3983228" y="4653635"/>
            <a:ext cx="4294505" cy="99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6400"/>
              </a:lnSpc>
            </a:pP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Улучшение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жилищных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условий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граждан, 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ветеранов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боевых действий, инвалидов, семей,  имеющих детей-инвалидов; граждан, 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проживающих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сельской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местности, в 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том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числе 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молодых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семей и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молодых</a:t>
            </a:r>
            <a:r>
              <a:rPr sz="15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специалистов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466076" y="5364479"/>
            <a:ext cx="295655" cy="4099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2720339" y="4738115"/>
            <a:ext cx="1261872" cy="8686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3188208" y="5806442"/>
            <a:ext cx="5955792" cy="105155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3875532" y="6016752"/>
            <a:ext cx="4351020" cy="4404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3875532" y="6227064"/>
            <a:ext cx="1385315" cy="44043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 txBox="1"/>
          <p:nvPr/>
        </p:nvSpPr>
        <p:spPr>
          <a:xfrm>
            <a:off x="3987165" y="6068974"/>
            <a:ext cx="405828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Дополнительное пенсионное обеспечение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выслугу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лет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995671" y="6227064"/>
            <a:ext cx="315467" cy="440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2720339" y="5903976"/>
            <a:ext cx="1261872" cy="8686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1600200" y="1295400"/>
            <a:ext cx="688848" cy="96773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636776" y="3579876"/>
            <a:ext cx="688848" cy="9677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5" name="Picture 5" descr="Герб-3вариант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bject 50"/>
          <p:cNvSpPr txBox="1"/>
          <p:nvPr/>
        </p:nvSpPr>
        <p:spPr>
          <a:xfrm>
            <a:off x="0" y="1447800"/>
            <a:ext cx="762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22,7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0" y="12954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Овал 62"/>
          <p:cNvSpPr/>
          <p:nvPr/>
        </p:nvSpPr>
        <p:spPr>
          <a:xfrm>
            <a:off x="914400" y="12954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Овал 65"/>
          <p:cNvSpPr/>
          <p:nvPr/>
        </p:nvSpPr>
        <p:spPr>
          <a:xfrm>
            <a:off x="1828800" y="12954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object 58"/>
          <p:cNvSpPr txBox="1"/>
          <p:nvPr/>
        </p:nvSpPr>
        <p:spPr>
          <a:xfrm>
            <a:off x="0" y="1524000"/>
            <a:ext cx="9906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21,5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68" name="object 58"/>
          <p:cNvSpPr txBox="1"/>
          <p:nvPr/>
        </p:nvSpPr>
        <p:spPr>
          <a:xfrm>
            <a:off x="1066800" y="1524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21,5</a:t>
            </a:r>
            <a:endParaRPr sz="2500" b="1" dirty="0">
              <a:latin typeface="Times New Roman"/>
              <a:cs typeface="Times New Roman"/>
            </a:endParaRPr>
          </a:p>
        </p:txBody>
      </p:sp>
      <p:sp>
        <p:nvSpPr>
          <p:cNvPr id="69" name="object 58"/>
          <p:cNvSpPr txBox="1"/>
          <p:nvPr/>
        </p:nvSpPr>
        <p:spPr>
          <a:xfrm>
            <a:off x="1981200" y="1524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21,5</a:t>
            </a:r>
            <a:endParaRPr sz="2500" b="1" dirty="0">
              <a:latin typeface="Times New Roman"/>
              <a:cs typeface="Times New Roman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914400" y="2438400"/>
            <a:ext cx="914400" cy="914400"/>
          </a:xfrm>
          <a:prstGeom prst="ellipse">
            <a:avLst/>
          </a:prstGeom>
          <a:solidFill>
            <a:srgbClr val="36D61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Овал 70"/>
          <p:cNvSpPr/>
          <p:nvPr/>
        </p:nvSpPr>
        <p:spPr>
          <a:xfrm>
            <a:off x="0" y="2438400"/>
            <a:ext cx="914400" cy="914400"/>
          </a:xfrm>
          <a:prstGeom prst="ellipse">
            <a:avLst/>
          </a:prstGeom>
          <a:solidFill>
            <a:srgbClr val="36D61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Овал 71"/>
          <p:cNvSpPr/>
          <p:nvPr/>
        </p:nvSpPr>
        <p:spPr>
          <a:xfrm>
            <a:off x="1828800" y="2438400"/>
            <a:ext cx="914400" cy="914400"/>
          </a:xfrm>
          <a:prstGeom prst="ellipse">
            <a:avLst/>
          </a:prstGeom>
          <a:solidFill>
            <a:srgbClr val="36D61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Овал 72"/>
          <p:cNvSpPr/>
          <p:nvPr/>
        </p:nvSpPr>
        <p:spPr>
          <a:xfrm>
            <a:off x="0" y="35052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Овал 73"/>
          <p:cNvSpPr/>
          <p:nvPr/>
        </p:nvSpPr>
        <p:spPr>
          <a:xfrm>
            <a:off x="914400" y="35052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1828800" y="35052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Овал 75"/>
          <p:cNvSpPr/>
          <p:nvPr/>
        </p:nvSpPr>
        <p:spPr>
          <a:xfrm>
            <a:off x="0" y="57912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Овал 76"/>
          <p:cNvSpPr/>
          <p:nvPr/>
        </p:nvSpPr>
        <p:spPr>
          <a:xfrm>
            <a:off x="914400" y="57912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Овал 77"/>
          <p:cNvSpPr/>
          <p:nvPr/>
        </p:nvSpPr>
        <p:spPr>
          <a:xfrm>
            <a:off x="1828800" y="57912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Овал 78"/>
          <p:cNvSpPr/>
          <p:nvPr/>
        </p:nvSpPr>
        <p:spPr>
          <a:xfrm>
            <a:off x="0" y="464820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Овал 79"/>
          <p:cNvSpPr/>
          <p:nvPr/>
        </p:nvSpPr>
        <p:spPr>
          <a:xfrm>
            <a:off x="914400" y="464820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Овал 80"/>
          <p:cNvSpPr/>
          <p:nvPr/>
        </p:nvSpPr>
        <p:spPr>
          <a:xfrm>
            <a:off x="1828800" y="464820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object 58"/>
          <p:cNvSpPr txBox="1"/>
          <p:nvPr/>
        </p:nvSpPr>
        <p:spPr>
          <a:xfrm>
            <a:off x="0" y="2667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18,2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3" name="object 58"/>
          <p:cNvSpPr txBox="1"/>
          <p:nvPr/>
        </p:nvSpPr>
        <p:spPr>
          <a:xfrm>
            <a:off x="914400" y="2667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25,5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4" name="object 58"/>
          <p:cNvSpPr txBox="1"/>
          <p:nvPr/>
        </p:nvSpPr>
        <p:spPr>
          <a:xfrm>
            <a:off x="1905000" y="2667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25,5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5" name="object 58"/>
          <p:cNvSpPr txBox="1"/>
          <p:nvPr/>
        </p:nvSpPr>
        <p:spPr>
          <a:xfrm>
            <a:off x="0" y="3733800"/>
            <a:ext cx="9906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119,3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6" name="object 58"/>
          <p:cNvSpPr txBox="1"/>
          <p:nvPr/>
        </p:nvSpPr>
        <p:spPr>
          <a:xfrm>
            <a:off x="990600" y="3733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119,1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7" name="object 58"/>
          <p:cNvSpPr txBox="1"/>
          <p:nvPr/>
        </p:nvSpPr>
        <p:spPr>
          <a:xfrm>
            <a:off x="1828800" y="3733800"/>
            <a:ext cx="10668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124,7</a:t>
            </a:r>
          </a:p>
          <a:p>
            <a:pPr marL="12700"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8" name="object 58"/>
          <p:cNvSpPr txBox="1"/>
          <p:nvPr/>
        </p:nvSpPr>
        <p:spPr>
          <a:xfrm>
            <a:off x="0" y="4876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18,4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9" name="object 58"/>
          <p:cNvSpPr txBox="1"/>
          <p:nvPr/>
        </p:nvSpPr>
        <p:spPr>
          <a:xfrm>
            <a:off x="914400" y="4876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17,9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0" name="object 58"/>
          <p:cNvSpPr txBox="1"/>
          <p:nvPr/>
        </p:nvSpPr>
        <p:spPr>
          <a:xfrm>
            <a:off x="1828800" y="4876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17,9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1" name="object 58"/>
          <p:cNvSpPr txBox="1"/>
          <p:nvPr/>
        </p:nvSpPr>
        <p:spPr>
          <a:xfrm>
            <a:off x="0" y="6019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11,1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2" name="object 58"/>
          <p:cNvSpPr txBox="1"/>
          <p:nvPr/>
        </p:nvSpPr>
        <p:spPr>
          <a:xfrm>
            <a:off x="990600" y="6019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11,1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3" name="object 58"/>
          <p:cNvSpPr txBox="1"/>
          <p:nvPr/>
        </p:nvSpPr>
        <p:spPr>
          <a:xfrm>
            <a:off x="1905000" y="6019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11,1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6" name="object 58"/>
          <p:cNvSpPr txBox="1"/>
          <p:nvPr/>
        </p:nvSpPr>
        <p:spPr>
          <a:xfrm>
            <a:off x="0" y="914400"/>
            <a:ext cx="9906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2019</a:t>
            </a:r>
            <a:endParaRPr sz="25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7" name="object 58"/>
          <p:cNvSpPr txBox="1"/>
          <p:nvPr/>
        </p:nvSpPr>
        <p:spPr>
          <a:xfrm>
            <a:off x="990600" y="9144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5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2020</a:t>
            </a:r>
            <a:endParaRPr sz="25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8" name="object 58"/>
          <p:cNvSpPr txBox="1"/>
          <p:nvPr/>
        </p:nvSpPr>
        <p:spPr>
          <a:xfrm>
            <a:off x="1905000" y="9144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</a:t>
            </a:r>
            <a:r>
              <a:rPr lang="ru-RU" sz="25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</a:t>
            </a:r>
            <a:r>
              <a:rPr lang="en-US" sz="25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ru-RU" sz="25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25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5" name="object 58"/>
          <p:cNvSpPr txBox="1"/>
          <p:nvPr/>
        </p:nvSpPr>
        <p:spPr>
          <a:xfrm>
            <a:off x="228600" y="2133600"/>
            <a:ext cx="23622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b="1" dirty="0" smtClean="0">
                <a:latin typeface="Times New Roman"/>
                <a:cs typeface="Times New Roman"/>
              </a:rPr>
              <a:t>млн. рублей</a:t>
            </a:r>
            <a:endParaRPr sz="2200" b="1" dirty="0">
              <a:latin typeface="Times New Roman"/>
              <a:cs typeface="Times New Roman"/>
            </a:endParaRPr>
          </a:p>
        </p:txBody>
      </p:sp>
      <p:sp>
        <p:nvSpPr>
          <p:cNvPr id="99" name="object 58"/>
          <p:cNvSpPr txBox="1"/>
          <p:nvPr/>
        </p:nvSpPr>
        <p:spPr>
          <a:xfrm>
            <a:off x="228600" y="3200400"/>
            <a:ext cx="23622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b="1" dirty="0" smtClean="0">
                <a:latin typeface="Times New Roman"/>
                <a:cs typeface="Times New Roman"/>
              </a:rPr>
              <a:t>млн. рублей</a:t>
            </a:r>
            <a:endParaRPr sz="2200" b="1" dirty="0">
              <a:latin typeface="Times New Roman"/>
              <a:cs typeface="Times New Roman"/>
            </a:endParaRPr>
          </a:p>
        </p:txBody>
      </p:sp>
      <p:sp>
        <p:nvSpPr>
          <p:cNvPr id="100" name="object 58"/>
          <p:cNvSpPr txBox="1"/>
          <p:nvPr/>
        </p:nvSpPr>
        <p:spPr>
          <a:xfrm>
            <a:off x="304800" y="4343400"/>
            <a:ext cx="23622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b="1" dirty="0" smtClean="0">
                <a:latin typeface="Times New Roman"/>
                <a:cs typeface="Times New Roman"/>
              </a:rPr>
              <a:t>млн. рублей</a:t>
            </a:r>
            <a:endParaRPr sz="2200" b="1" dirty="0">
              <a:latin typeface="Times New Roman"/>
              <a:cs typeface="Times New Roman"/>
            </a:endParaRPr>
          </a:p>
        </p:txBody>
      </p:sp>
      <p:sp>
        <p:nvSpPr>
          <p:cNvPr id="101" name="object 58"/>
          <p:cNvSpPr txBox="1"/>
          <p:nvPr/>
        </p:nvSpPr>
        <p:spPr>
          <a:xfrm>
            <a:off x="228600" y="5486400"/>
            <a:ext cx="23622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b="1" dirty="0" smtClean="0">
                <a:latin typeface="Times New Roman"/>
                <a:cs typeface="Times New Roman"/>
              </a:rPr>
              <a:t>млн. рублей</a:t>
            </a:r>
            <a:endParaRPr sz="2200" b="1" dirty="0">
              <a:latin typeface="Times New Roman"/>
              <a:cs typeface="Times New Roman"/>
            </a:endParaRPr>
          </a:p>
        </p:txBody>
      </p:sp>
      <p:sp>
        <p:nvSpPr>
          <p:cNvPr id="102" name="Номер слайда 10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-17780"/>
            <a:ext cx="9143999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500" dirty="0" smtClean="0">
                <a:solidFill>
                  <a:srgbClr val="0000FF"/>
                </a:solidFill>
              </a:rPr>
              <a:t>Социальная </a:t>
            </a:r>
            <a:r>
              <a:rPr lang="ru-RU" sz="2500" dirty="0">
                <a:solidFill>
                  <a:srgbClr val="0000FF"/>
                </a:solidFill>
              </a:rPr>
              <a:t>поддержка отдельных категорий граждан Кондинского </a:t>
            </a:r>
            <a:r>
              <a:rPr lang="ru-RU" sz="2500" dirty="0" smtClean="0">
                <a:solidFill>
                  <a:srgbClr val="0000FF"/>
                </a:solidFill>
              </a:rPr>
              <a:t>района</a:t>
            </a:r>
            <a:endParaRPr sz="2500" dirty="0">
              <a:solidFill>
                <a:srgbClr val="0000FF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t1.gstatic.com/images?q=tbn:ANd9GcREhd3_aWzMqc5JQI8wqxqKbbZcUV4h4D2Y76PtXk3PY-CuYrjBNA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31242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52400" y="1066800"/>
            <a:ext cx="88392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algn="ctr">
              <a:defRPr/>
            </a:pPr>
            <a:r>
              <a:rPr lang="ru-RU" i="1" dirty="0">
                <a:solidFill>
                  <a:schemeClr val="tx1"/>
                </a:solidFill>
              </a:rPr>
              <a:t>Обеспечение доступности и качества предоставления   социальных гарантий для отдельных категорий граждан, проживающих в Кондинском </a:t>
            </a:r>
            <a:r>
              <a:rPr lang="ru-RU" i="1" dirty="0" smtClean="0">
                <a:solidFill>
                  <a:schemeClr val="tx1"/>
                </a:solidFill>
              </a:rPr>
              <a:t>районе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85800" y="2057400"/>
            <a:ext cx="1447800" cy="838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886200" y="2057400"/>
            <a:ext cx="1447800" cy="838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2057400"/>
            <a:ext cx="1371600" cy="762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600" y="3429000"/>
            <a:ext cx="1676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 133,5 млн</a:t>
            </a:r>
            <a:r>
              <a:rPr lang="ru-RU" sz="1400" b="1" dirty="0" smtClean="0">
                <a:solidFill>
                  <a:prstClr val="black"/>
                </a:solidFill>
              </a:rPr>
              <a:t>. руб.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10000" y="3505200"/>
            <a:ext cx="16764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 133,5 млн</a:t>
            </a:r>
            <a:r>
              <a:rPr lang="ru-RU" sz="1400" b="1" dirty="0" smtClean="0">
                <a:solidFill>
                  <a:prstClr val="black"/>
                </a:solidFill>
              </a:rPr>
              <a:t>. руб.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34200" y="3429000"/>
            <a:ext cx="1676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 138,9 млн</a:t>
            </a:r>
            <a:r>
              <a:rPr lang="ru-RU" sz="1400" b="1" dirty="0" smtClean="0">
                <a:solidFill>
                  <a:prstClr val="black"/>
                </a:solidFill>
              </a:rPr>
              <a:t>. руб.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219200" y="28956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495800" y="2895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7543800" y="28194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20" name="object 57"/>
          <p:cNvSpPr/>
          <p:nvPr/>
        </p:nvSpPr>
        <p:spPr>
          <a:xfrm>
            <a:off x="6553200" y="4038600"/>
            <a:ext cx="2438400" cy="1752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55"/>
          <p:cNvSpPr/>
          <p:nvPr/>
        </p:nvSpPr>
        <p:spPr>
          <a:xfrm>
            <a:off x="304800" y="4191000"/>
            <a:ext cx="2514600" cy="1981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C:\Documents and Settings\02-2223\Рабочий стол\Для презентации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752600"/>
            <a:ext cx="2667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154112"/>
          </a:xfrm>
        </p:spPr>
        <p:txBody>
          <a:bodyPr rtlCol="0">
            <a:normAutofit fontScale="90000"/>
          </a:bodyPr>
          <a:lstStyle/>
          <a:p>
            <a:pPr marL="360000"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Финансовая помощь, оказываемая городским и сельским поселениям Кондинского района</a:t>
            </a:r>
            <a:b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2018-2021 годы</a:t>
            </a: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3550" y="1676400"/>
          <a:ext cx="5853113" cy="5029200"/>
        </p:xfrm>
        <a:graphic>
          <a:graphicData uri="http://schemas.openxmlformats.org/presentationml/2006/ole">
            <p:oleObj spid="_x0000_s247810" name="Worksheet" r:id="rId4" imgW="4324288" imgH="3429000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80FDD-9FB4-4B84-A2B6-31C0BF5908CE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671942" cy="73866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Районный фонд финансовой поддержки поселений на 2019-2021 годы (тыс. рублей)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81000" y="1447800"/>
          <a:ext cx="8534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http://mszhk.omskportal.ru/ru/RegionalPublicAuthorities/executivelist/MSZHK/news/2018/05/23/1527061068240/PageContent/0/image/22211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78475"/>
            <a:ext cx="1809082" cy="127952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430887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00FF"/>
                </a:solidFill>
              </a:rPr>
              <a:t>ДОЛГОВАЯ ПОЛИТИКА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37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381000" y="762000"/>
          <a:ext cx="8458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5" descr="Герб-3вариан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7786688" cy="738664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источников 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финансирования дефицита бюджета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142875" y="1143000"/>
          <a:ext cx="8858311" cy="4994124"/>
        </p:xfrm>
        <a:graphic>
          <a:graphicData uri="http://schemas.openxmlformats.org/drawingml/2006/table">
            <a:tbl>
              <a:tblPr/>
              <a:tblGrid>
                <a:gridCol w="3788615"/>
                <a:gridCol w="1083761"/>
                <a:gridCol w="1083761"/>
                <a:gridCol w="1139988"/>
                <a:gridCol w="964141"/>
                <a:gridCol w="798045"/>
              </a:tblGrid>
              <a:tr h="174507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latin typeface="Arial"/>
                        </a:rPr>
                        <a:t>тыс.рублей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4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Источники</a:t>
                      </a:r>
                    </a:p>
                    <a:p>
                      <a:pPr algn="ctr" fontAlgn="b"/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внутреннего финансирования дефицита бюджета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10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10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год</a:t>
                      </a:r>
                      <a:endParaRPr lang="ru-RU" sz="10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2021 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latin typeface="Arial"/>
                        </a:rPr>
                        <a:t>Получение кредитов от кредитных организаций бюджетами муниципальных районов в валюте Российской Федерации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latin typeface="Arial"/>
                        </a:rPr>
                        <a:t>0,0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Arial"/>
                        </a:rPr>
                        <a:t>0,00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Arial"/>
                        </a:rPr>
                        <a:t>0,00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latin typeface="Arial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latin typeface="Arial"/>
                        </a:rPr>
                        <a:t>0,00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Arial"/>
                        </a:rPr>
                        <a:t>0,00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latin typeface="Arial"/>
                        </a:rPr>
                        <a:t>Погашение бюджетами муниципальных районов кредитов от кредитных организаций в валюте Российской Федерации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0,0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0,00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0,00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0,00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0,00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2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latin typeface="Arial"/>
                        </a:rPr>
                        <a:t>Получение бюджетных кредитов от других бюджетов бюджетной системы Российской Федерации бюджетами муниципальных районов в валюте Российской Федерации 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45 216,9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99 633,6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60 232,6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60 285,8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60 285,9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latin typeface="Arial"/>
                        </a:rPr>
                        <a:t>Погашение бюджетами муниципальных районов кредитов от других бюджетов бюджетной системы Российской Федерации в валюте Российской Федерации 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-42 865,6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-83 591,7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-111 959,9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-60 269,5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-60 285,9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latin typeface="Arial"/>
                        </a:rPr>
                        <a:t>Средства от продажи акций и иных форм участия в капитале, находящихся в собственности муниципальных районов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0,0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0,0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0,0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0,0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0,0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latin typeface="Arial"/>
                        </a:rPr>
                        <a:t>Возврат бюджетных кредитов, предоставленных юридическим лицам из бюджетов муниципальных районов в валюте Российской </a:t>
                      </a:r>
                      <a:r>
                        <a:rPr lang="ru-RU" sz="1000" b="0" i="1" u="none" strike="noStrike" dirty="0" smtClean="0">
                          <a:latin typeface="Arial"/>
                        </a:rPr>
                        <a:t>Федерации</a:t>
                      </a:r>
                      <a:endParaRPr lang="ru-RU" sz="1000" b="0" i="1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42 865,6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64 906,1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68 159,9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60 569,5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60 285,9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2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latin typeface="Arial"/>
                        </a:rPr>
                        <a:t>Предоставление бюджетных кредитов юридическим лицам из бюджетов муниципальных районов в валюте Российской Федерации (досрочный завоз)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-45 216,9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-63 633,6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-60 232,6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-60 285,9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-60 285,9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226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00" b="0" i="1" u="none" strike="noStrike" dirty="0">
                          <a:latin typeface="Arial"/>
                        </a:rPr>
                        <a:t>Изменение остатков средств на счетах по учету средств бюджета 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00" b="0" i="0" u="none" strike="noStrike" dirty="0" smtClean="0">
                          <a:latin typeface="Arial"/>
                        </a:rPr>
                        <a:t>0,0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00" b="0" i="0" u="none" strike="noStrike" dirty="0" smtClean="0">
                          <a:latin typeface="Arial"/>
                        </a:rPr>
                        <a:t>0,0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65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/>
                        </a:rPr>
                        <a:t>Всего источников внутреннего финансирования дефицита бюджета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/>
                        </a:rPr>
                        <a:t>0,00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/>
                        </a:rPr>
                        <a:t>17 314,4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/>
                        </a:rPr>
                        <a:t>-43 800,0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/>
                        </a:rPr>
                        <a:t>300,00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671942" cy="73866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2016-2021 годы (тыс. рублей)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143000" y="1397000"/>
          <a:ext cx="73914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524001"/>
            <a:ext cx="8382000" cy="3877985"/>
          </a:xfrm>
        </p:spPr>
        <p:txBody>
          <a:bodyPr/>
          <a:lstStyle/>
          <a:p>
            <a:pPr algn="ctr"/>
            <a:r>
              <a:rPr lang="ru-RU" sz="3600" dirty="0" smtClean="0"/>
              <a:t>Создание условий для стабильного и сбалансированного функционирования бюджетной системы района путем консолидации бюджетных ресурсов на приоритетных направлениях, зафиксированных в муниципальных программах района</a:t>
            </a:r>
            <a:endParaRPr lang="ru-RU" sz="3600" i="1" dirty="0"/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-17780"/>
            <a:ext cx="7367142" cy="861774"/>
          </a:xfrm>
        </p:spPr>
        <p:txBody>
          <a:bodyPr/>
          <a:lstStyle/>
          <a:p>
            <a:pPr algn="ctr"/>
            <a:r>
              <a:rPr lang="ru-RU" sz="2400" i="1" spc="-1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БЮДЖЕТНОЙ ПОЛИТИКИ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71942" cy="11079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Использование механизмов инициативного бюджетирования при формировании бюджета района на 2019 -2021 годы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04800" y="1143000"/>
          <a:ext cx="861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4800" y="381001"/>
            <a:ext cx="8510142" cy="1661993"/>
          </a:xfrm>
        </p:spPr>
        <p:txBody>
          <a:bodyPr/>
          <a:lstStyle/>
          <a:p>
            <a:pPr lvl="0" algn="ctr" rtl="0"/>
            <a:r>
              <a:rPr lang="ru-RU" sz="2400" dirty="0" smtClean="0">
                <a:solidFill>
                  <a:srgbClr val="0000FF"/>
                </a:solidFill>
              </a:rPr>
              <a:t>Проекты, реализуемые в рамках </a:t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инициативного бюджетирования</a:t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http://aburnashov.ru/assets/images/glavnaya_tema/narodnyj-byudzhe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792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28600"/>
            <a:ext cx="8777287" cy="6129338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76200"/>
            <a:ext cx="7858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914400"/>
            <a:ext cx="8640763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628200, Тюменская область, Кондинский район, 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пгт. Междуреченский, ул. Титова 24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 приемной: к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omfinkonda@bk.ru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приемной: (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34677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32-004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главы района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-председатель Комитета по финансам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Галина Анатольевна Мостовых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председателя Комитета по финансам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Елена Сергеевна Васильева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8 (34677)33-965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работы: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 - пятница с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17:12.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Перерыв с 12:00 до 13:30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Выходные дни: суббота, воскресенье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ED4CE-80A5-46EE-8FF9-30E637E0425C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8077200" cy="5386090"/>
          </a:xfrm>
        </p:spPr>
        <p:txBody>
          <a:bodyPr/>
          <a:lstStyle/>
          <a:p>
            <a:pPr algn="just"/>
            <a:r>
              <a:rPr lang="ru-RU" sz="2000" b="0" dirty="0" smtClean="0"/>
              <a:t>- принятие мер, направленных на увеличение доходной базы бюджета района;</a:t>
            </a:r>
          </a:p>
          <a:p>
            <a:pPr algn="just"/>
            <a:r>
              <a:rPr lang="ru-RU" sz="2000" dirty="0" smtClean="0"/>
              <a:t>- </a:t>
            </a:r>
            <a:r>
              <a:rPr lang="ru-RU" sz="2000" b="0" dirty="0" smtClean="0"/>
              <a:t>сдерживание роста бюджетных расходов путем исключения низкоэффективных и не дающих эффекта в будущем затрат, установление актуальных приоритетов бюджета района;</a:t>
            </a:r>
          </a:p>
          <a:p>
            <a:pPr algn="just"/>
            <a:r>
              <a:rPr lang="ru-RU" sz="2000" b="0" dirty="0" smtClean="0"/>
              <a:t>- повышение эффективности и результативности применения программно-целевого подхода к управлению бюджетными расходами;</a:t>
            </a:r>
          </a:p>
          <a:p>
            <a:r>
              <a:rPr lang="ru-RU" sz="2000" b="0" dirty="0" smtClean="0"/>
              <a:t>- повышение эффективности предоставления муниципальных  услуг;</a:t>
            </a:r>
          </a:p>
          <a:p>
            <a:pPr algn="just"/>
            <a:r>
              <a:rPr lang="ru-RU" sz="2000" b="0" dirty="0" smtClean="0"/>
              <a:t>- обеспечение доступа немуниципальных организаций, включая социально ориентированные некоммерческие организации к оказанию муниципальных услуг; </a:t>
            </a:r>
          </a:p>
          <a:p>
            <a:pPr algn="just"/>
            <a:r>
              <a:rPr lang="ru-RU" sz="2000" b="0" dirty="0" smtClean="0"/>
              <a:t>- повышение эффективности расходования бюджетных ассигнований на осуществление капитальных вложений;</a:t>
            </a:r>
          </a:p>
          <a:p>
            <a:r>
              <a:rPr lang="ru-RU" sz="2000" b="0" dirty="0" smtClean="0"/>
              <a:t>- обеспечение открытости бюджетного процесса;</a:t>
            </a:r>
          </a:p>
          <a:p>
            <a:pPr algn="just"/>
            <a:r>
              <a:rPr lang="ru-RU" sz="2000" b="0" dirty="0" smtClean="0"/>
              <a:t>- совершенствование нормативно-правовой базы, регламентирующей бюджетный процесс.</a:t>
            </a:r>
          </a:p>
          <a:p>
            <a:endParaRPr lang="ru-RU" sz="3000" i="1" dirty="0"/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"/>
            <a:ext cx="8077200" cy="1219200"/>
          </a:xfrm>
        </p:spPr>
        <p:txBody>
          <a:bodyPr/>
          <a:lstStyle/>
          <a:p>
            <a:pPr algn="ctr"/>
            <a:r>
              <a:rPr lang="ru-RU" sz="2400" i="1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ПОЛИТИКИ </a:t>
            </a:r>
            <a:br>
              <a:rPr lang="ru-RU" sz="2400" i="1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2019 год и на плановый период 2020 и 2021 годов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153661"/>
            <a:ext cx="9144000" cy="170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-226622"/>
            <a:ext cx="7900542" cy="1453283"/>
          </a:xfrm>
          <a:prstGeom prst="rect">
            <a:avLst/>
          </a:prstGeom>
        </p:spPr>
        <p:txBody>
          <a:bodyPr vert="horz" wrap="square" lIns="0" tIns="407670" rIns="0" bIns="0" rtlCol="0" anchor="ctr">
            <a:spAutoFit/>
          </a:bodyPr>
          <a:lstStyle/>
          <a:p>
            <a:pPr marR="5080" algn="ctr">
              <a:lnSpc>
                <a:spcPct val="150000"/>
              </a:lnSpc>
            </a:pPr>
            <a:r>
              <a:rPr lang="ru-RU" sz="2400" spc="-10" dirty="0" smtClean="0">
                <a:solidFill>
                  <a:srgbClr val="0000FF"/>
                </a:solidFill>
              </a:rPr>
              <a:t>Основные характеристики бюджета </a:t>
            </a:r>
            <a:r>
              <a:rPr lang="ru-RU" sz="2400" spc="-25" dirty="0" smtClean="0">
                <a:solidFill>
                  <a:srgbClr val="0000FF"/>
                </a:solidFill>
              </a:rPr>
              <a:t>Кондинского</a:t>
            </a:r>
            <a:r>
              <a:rPr sz="2400" spc="-10" dirty="0" smtClean="0">
                <a:solidFill>
                  <a:srgbClr val="0000FF"/>
                </a:solidFill>
              </a:rPr>
              <a:t> </a:t>
            </a:r>
            <a:r>
              <a:rPr sz="2400" spc="-5" dirty="0" smtClean="0">
                <a:solidFill>
                  <a:srgbClr val="0000FF"/>
                </a:solidFill>
              </a:rPr>
              <a:t>района</a:t>
            </a:r>
            <a:r>
              <a:rPr lang="ru-RU" sz="2400" spc="-5" dirty="0" smtClean="0">
                <a:solidFill>
                  <a:srgbClr val="0000FF"/>
                </a:solidFill>
              </a:rPr>
              <a:t> </a:t>
            </a:r>
            <a:br>
              <a:rPr lang="ru-RU" sz="2400" spc="-5" dirty="0" smtClean="0">
                <a:solidFill>
                  <a:srgbClr val="0000FF"/>
                </a:solidFill>
              </a:rPr>
            </a:br>
            <a:r>
              <a:rPr sz="2400" spc="-5" dirty="0" smtClean="0">
                <a:solidFill>
                  <a:srgbClr val="0000FF"/>
                </a:solidFill>
              </a:rPr>
              <a:t>на </a:t>
            </a:r>
            <a:r>
              <a:rPr sz="2400" dirty="0" smtClean="0">
                <a:solidFill>
                  <a:srgbClr val="0000FF"/>
                </a:solidFill>
              </a:rPr>
              <a:t>201</a:t>
            </a:r>
            <a:r>
              <a:rPr lang="ru-RU" sz="2400" dirty="0" smtClean="0">
                <a:solidFill>
                  <a:srgbClr val="0000FF"/>
                </a:solidFill>
              </a:rPr>
              <a:t>9</a:t>
            </a:r>
            <a:r>
              <a:rPr sz="2400" spc="-40" dirty="0" smtClean="0">
                <a:solidFill>
                  <a:srgbClr val="0000FF"/>
                </a:solidFill>
              </a:rPr>
              <a:t> </a:t>
            </a:r>
            <a:r>
              <a:rPr lang="ru-RU" sz="2400" spc="-45" dirty="0" smtClean="0">
                <a:solidFill>
                  <a:srgbClr val="0000FF"/>
                </a:solidFill>
              </a:rPr>
              <a:t>год и на плановый период 2020 и 2021 годов</a:t>
            </a:r>
            <a:endParaRPr sz="2400" dirty="0">
              <a:solidFill>
                <a:srgbClr val="0000FF"/>
              </a:solidFill>
            </a:endParaRPr>
          </a:p>
        </p:txBody>
      </p:sp>
      <p:pic>
        <p:nvPicPr>
          <p:cNvPr id="10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38199" y="1341438"/>
          <a:ext cx="7838259" cy="4119318"/>
        </p:xfrm>
        <a:graphic>
          <a:graphicData uri="http://schemas.openxmlformats.org/drawingml/2006/table">
            <a:tbl>
              <a:tblPr/>
              <a:tblGrid>
                <a:gridCol w="2436699"/>
                <a:gridCol w="1068502"/>
                <a:gridCol w="1143000"/>
                <a:gridCol w="1029434"/>
                <a:gridCol w="1080312"/>
                <a:gridCol w="1080312"/>
              </a:tblGrid>
              <a:tr h="29387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 (отчет)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Утвержденный бюджет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Проект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Доходы, тыс. рублей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4 358 255,8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3 769 558,7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3 968 397,3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4 334 533,4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3 707 609,9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 % к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86,5%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91,1%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99,5%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85,1%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 % к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105,3%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115%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98,4%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86,5%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109,2%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85,5%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Расходы, тыс. рублей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4 132 326,0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3 853 603,7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3 924 597,3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4 334 833,4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3 707 609,9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93,3%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89,7%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112,5%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93,3%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Дефицит (-), профицит (+), тыс. рублей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+43 800,0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-300,0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1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2855" marR="5080" indent="-2510790" algn="ctr">
              <a:lnSpc>
                <a:spcPct val="100000"/>
              </a:lnSpc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Кондинского района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2017 – 2021 годы, (%)</a:t>
            </a:r>
            <a:endParaRPr sz="2400" dirty="0">
              <a:solidFill>
                <a:srgbClr val="0000FF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057400" y="1905000"/>
            <a:ext cx="1181735" cy="295910"/>
          </a:xfrm>
          <a:custGeom>
            <a:avLst/>
            <a:gdLst/>
            <a:ahLst/>
            <a:cxnLst/>
            <a:rect l="l" t="t" r="r" b="b"/>
            <a:pathLst>
              <a:path w="1181735" h="295910">
                <a:moveTo>
                  <a:pt x="0" y="295579"/>
                </a:moveTo>
                <a:lnTo>
                  <a:pt x="1181392" y="295579"/>
                </a:lnTo>
                <a:lnTo>
                  <a:pt x="1181392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3352800" y="3200400"/>
            <a:ext cx="1033780" cy="295910"/>
          </a:xfrm>
          <a:custGeom>
            <a:avLst/>
            <a:gdLst/>
            <a:ahLst/>
            <a:cxnLst/>
            <a:rect l="l" t="t" r="r" b="b"/>
            <a:pathLst>
              <a:path w="1033779" h="295910">
                <a:moveTo>
                  <a:pt x="0" y="295579"/>
                </a:moveTo>
                <a:lnTo>
                  <a:pt x="1033703" y="295579"/>
                </a:lnTo>
                <a:lnTo>
                  <a:pt x="1033703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13"/>
          <p:cNvGraphicFramePr>
            <a:graphicFrameLocks noGrp="1"/>
          </p:cNvGraphicFramePr>
          <p:nvPr/>
        </p:nvGraphicFramePr>
        <p:xfrm>
          <a:off x="381000" y="1143000"/>
          <a:ext cx="8407400" cy="522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3600" marR="5080" indent="-2510790" algn="ctr">
              <a:lnSpc>
                <a:spcPct val="100000"/>
              </a:lnSpc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и структура налоговых доходов бюджета Кондинского района на 2017-2021 годы</a:t>
            </a:r>
            <a:endParaRPr sz="2400" dirty="0">
              <a:solidFill>
                <a:srgbClr val="0000FF"/>
              </a:solidFill>
            </a:endParaRPr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57200" y="1397000"/>
          <a:ext cx="8153400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600" marR="5080" indent="-2510790" algn="ctr">
              <a:lnSpc>
                <a:spcPct val="100000"/>
              </a:lnSpc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неналоговых доходов бюджета Кондинского   района на 2017-2021 годы </a:t>
            </a:r>
            <a:endParaRPr sz="2400" dirty="0">
              <a:solidFill>
                <a:srgbClr val="0000FF"/>
              </a:solidFill>
            </a:endParaRPr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81000" y="1143000"/>
          <a:ext cx="8382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7908</TotalTime>
  <Words>3467</Words>
  <Application>Microsoft Office PowerPoint</Application>
  <PresentationFormat>Экран (4:3)</PresentationFormat>
  <Paragraphs>871</Paragraphs>
  <Slides>42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Office Theme</vt:lpstr>
      <vt:lpstr>2_Office Theme</vt:lpstr>
      <vt:lpstr>Worksheet</vt:lpstr>
      <vt:lpstr>Слайд 1</vt:lpstr>
      <vt:lpstr>Слайд 2</vt:lpstr>
      <vt:lpstr>      Составление проекта бюджета Кондинского района на 2019 год  и на плановый период 2020 и 2021 годов основано на следующих документах:</vt:lpstr>
      <vt:lpstr> ЦЕЛЬ БЮДЖЕТНОЙ ПОЛИТИКИ</vt:lpstr>
      <vt:lpstr> ОСНОВНЫЕ ЗАДАЧИ БЮДЖЕТНОЙ ПОЛИТИКИ  на 2019 год и на плановый период 2020 и 2021 годов </vt:lpstr>
      <vt:lpstr>Основные характеристики бюджета Кондинского района  на 2019 год и на плановый период 2020 и 2021 годов</vt:lpstr>
      <vt:lpstr>Структура доходов бюджета Кондинского района на 2017 – 2021 годы, (%)</vt:lpstr>
      <vt:lpstr>Динамика и структура налоговых доходов бюджета Кондинского района на 2017-2021 годы</vt:lpstr>
      <vt:lpstr>Динамика неналоговых доходов бюджета Кондинского   района на 2017-2021 годы </vt:lpstr>
      <vt:lpstr>Динамика безвозмездных поступлений в бюджет  Кондинского района на 2017 – 2021 годы  </vt:lpstr>
      <vt:lpstr>НОВАЦИИ В ОРГАНИЗАЦИИ  МЕЖБЮДЖЕТНЫХ ОТНОШЕНИЙ  (ОКРУГ-РАЙОН)</vt:lpstr>
      <vt:lpstr>Слайд 12</vt:lpstr>
      <vt:lpstr>Повышение оплаты труда</vt:lpstr>
      <vt:lpstr>Структура расходов бюджета</vt:lpstr>
      <vt:lpstr>       Общегосударственные вопросы</vt:lpstr>
      <vt:lpstr>«Развитие муниципальной службы в муниципальном образовании Кондинский район»</vt:lpstr>
      <vt:lpstr>Муниципальная программа «Социально-экономическое развитие коренных малочисленных народов Севера Кондинского района»</vt:lpstr>
      <vt:lpstr>Национальная экономика</vt:lpstr>
      <vt:lpstr>«Развитие транспортной системы  Кондинского района» СУБСИДИИ ПРЕДПРИЯТИЯМ ТРАНСПОРТНОЙ СИСТЕМЫ</vt:lpstr>
      <vt:lpstr>Объем Дорожного фонда муниципального образования Кондинский район на 2017 -2021 годы, тыс. рублей</vt:lpstr>
      <vt:lpstr> Использование средств Дорожного фонда в 2019 - 2021 гг.</vt:lpstr>
      <vt:lpstr>      </vt:lpstr>
      <vt:lpstr>Муниципальная программа «Развитие агропромышленного комплекса и рынков сельскохозяйственной продукции, сырья и продовольствия в Кондинском районе»</vt:lpstr>
      <vt:lpstr>Муниципальная программа  «Развитие малого и среднего предпринимательства  в Кондинском районе»</vt:lpstr>
      <vt:lpstr>Жилищно-коммунальное хозяйство</vt:lpstr>
      <vt:lpstr>Муниципальная программа  «Развитие жилищно-коммунального комплекса и повышение энергетической эффективности в Кондинском районе» </vt:lpstr>
      <vt:lpstr>Муниципальная программа  «Формирование комфорной городской среды» </vt:lpstr>
      <vt:lpstr>Муниципальная программа  «Обеспечение доступным и комфортным жильем жителей Кондинского района»</vt:lpstr>
      <vt:lpstr>Образование</vt:lpstr>
      <vt:lpstr>«Развитие физической культуры и спорта  в Кондинском районе»                  </vt:lpstr>
      <vt:lpstr>Молодежь Кондинского района  </vt:lpstr>
      <vt:lpstr>Культура и кинематография</vt:lpstr>
      <vt:lpstr>Социальная политика</vt:lpstr>
      <vt:lpstr>Социальная поддержка отдельных категорий граждан Кондинского района</vt:lpstr>
      <vt:lpstr>Финансовая помощь, оказываемая городским и сельским поселениям Кондинского района  на 2018-2021 годы (тыс. рублей) </vt:lpstr>
      <vt:lpstr>Районный фонд финансовой поддержки поселений на 2019-2021 годы (тыс. рублей)</vt:lpstr>
      <vt:lpstr>ДОЛГОВАЯ ПОЛИТИКА</vt:lpstr>
      <vt:lpstr>Структура источников  финансирования дефицита бюджета</vt:lpstr>
      <vt:lpstr>Объем муниципального долга  на 2016-2021 годы (тыс. рублей)</vt:lpstr>
      <vt:lpstr>Использование механизмов инициативного бюджетирования при формировании бюджета района на 2019 -2021 годы</vt:lpstr>
      <vt:lpstr>Проекты, реализуемые в рамках  инициативного бюджетирования  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Мария Петровна</dc:creator>
  <cp:lastModifiedBy>02-2215</cp:lastModifiedBy>
  <cp:revision>912</cp:revision>
  <dcterms:created xsi:type="dcterms:W3CDTF">2015-11-30T14:13:04Z</dcterms:created>
  <dcterms:modified xsi:type="dcterms:W3CDTF">2018-12-02T11:23:34Z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2015-11-30T00:00:00Z</vt:filetime>
  </property>
</Properties>
</file>