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99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04.07.2017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gVyXaA" TargetMode="External"/><Relationship Id="rId2" Type="http://schemas.openxmlformats.org/officeDocument/2006/relationships/hyperlink" Target="http://finday.ru/files/fingram/buklet-programma-podderzhki-mestnikh-iniciativ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u.spb.ru/images/RESPUBLICA/PB/PB_booklet_e.pdf" TargetMode="External"/><Relationship Id="rId5" Type="http://schemas.openxmlformats.org/officeDocument/2006/relationships/hyperlink" Target="https://youtu.be/N6sM7R6b9pY" TargetMode="External"/><Relationship Id="rId4" Type="http://schemas.openxmlformats.org/officeDocument/2006/relationships/hyperlink" Target="http://www.worldbank.org/ru/news/feature/2016/07/26/giving-communities-a-voice-to-boost-development-in-rural-russi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misk.ru/materialz/pyatigorsk20_21.rar" TargetMode="External"/><Relationship Id="rId7" Type="http://schemas.openxmlformats.org/officeDocument/2006/relationships/hyperlink" Target="http://budget4me.ru/" TargetMode="External"/><Relationship Id="rId2" Type="http://schemas.openxmlformats.org/officeDocument/2006/relationships/hyperlink" Target="http://ppmi.tverfin.ru/Hom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kgi.zillion.net/courses/show/6542/initsiativnoie-biudzhietirovaniie" TargetMode="External"/><Relationship Id="rId5" Type="http://schemas.openxmlformats.org/officeDocument/2006/relationships/hyperlink" Target="https://www.facebook.com/ParticipatoryBudgetingRussia/" TargetMode="External"/><Relationship Id="rId4" Type="http://schemas.openxmlformats.org/officeDocument/2006/relationships/hyperlink" Target="https://www.nifi.ru/ru/news-2/1069-ufa-2016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aburnashov.ru/assets/images/novosti/Nar_budjet_logo-0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21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2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242048" cy="53719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33CC"/>
                </a:solidFill>
              </a:rPr>
              <a:t>Механизм реализации проекта</a:t>
            </a:r>
            <a:endParaRPr lang="ru-RU" sz="2000" dirty="0">
              <a:solidFill>
                <a:srgbClr val="0033CC"/>
              </a:solidFill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4282" y="714357"/>
            <a:ext cx="7929618" cy="6252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первом этапе реализации проекта администрация муниципального образования Кондинский район размещает на официальном сайте органов местного</a:t>
            </a:r>
            <a:r>
              <a:rPr kumimoji="0" lang="ru-RU" sz="1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самоуправления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информационное сообщение о реализации проекта и объявляет сбор заявок с указание срока.</a:t>
            </a:r>
          </a:p>
          <a:p>
            <a:pPr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участия в конкурсном отборе органы местного самоуправления поселений направляют в установленные Положением сроки заявку на участие в конкурсном отборе, к которой прилагаются следующие документы: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1)   проект, предлагаемый для отбора;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2) гарантийное письмо, подписанное главой соответствующего поселения, содержащее обязательство предусмотреть в решении о бюджете </a:t>
            </a: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софинансирование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проекта за счет средств местного бюджета;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3) список граждан, изъявивших желание принять участие в </a:t>
            </a: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софинансировании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проекта с личными подписями;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4) копии договоров пожертвования денежных средств поселению на цели </a:t>
            </a: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софинансирования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проекта, заключенных между администрацией поселения и юридическим лицом и (или) индивидуальным предпринимателем, </a:t>
            </a:r>
            <a:r>
              <a:rPr lang="ru-RU" sz="17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гражданином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5) протокол или иной итоговый документ собрания граждан, назначенного и проведенного в порядке, определенном уставом и (или) муниципальными правовыми актами представительного органа соответствующего поселения района;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 документы и материалы, содержащие дополнительную информацию о проекте, в том числе фото- и видеоматериалы.</a:t>
            </a:r>
          </a:p>
          <a:p>
            <a:pPr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проведения отбора возлагается на комиссию по реализации проекта «Народный бюджет».</a:t>
            </a:r>
          </a:p>
        </p:txBody>
      </p:sp>
    </p:spTree>
  </p:cSld>
  <p:clrMapOvr>
    <a:masterClrMapping/>
  </p:clrMapOvr>
  <p:transition spd="slow" advTm="8000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285728"/>
            <a:ext cx="721523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</a:pPr>
            <a:r>
              <a:rPr lang="ru-RU" dirty="0" smtClean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полномочиям комиссии относятся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сбор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заявок;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принятие решений о допуске заявок  (отказе в допуске) к участию в общественном обсуждении;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проверка на соответствие требованиям, указанным в  Положении.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476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окончания сбора заявок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Комиссия публикует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официальном сайте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органов местного самоуправления заявки 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последующего общественного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обсуждения,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указание срока начала и окончания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обсуждения.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Общественное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обсуждение проводится в форме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интернет - голосования.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Интернет-голосование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отношении каждой заявки осуществляется каждым участником проекта не более одного раза.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Победителями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признаются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поселений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чьи заявки набрали наибольшее количество голосов. 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Итоги интернет - голосования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размещаются на официальном сайте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органов местного самоуправления. 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Из бюджета муниципального района бюджетам поселений –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победителям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общественного голосования на реализацию проекта «Народный бюджет» предоставляется грант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размере, установленном решением Думы о бюджете на соответствующий финансовый год.</a:t>
            </a:r>
            <a:endParaRPr lang="ru-RU" dirty="0"/>
          </a:p>
        </p:txBody>
      </p:sp>
    </p:spTree>
  </p:cSld>
  <p:clrMapOvr>
    <a:masterClrMapping/>
  </p:clrMapOvr>
  <p:transition spd="slow" advTm="8000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33CC"/>
                </a:solidFill>
              </a:rPr>
              <a:t>Материалы об инициативном бюджетировании в открытом доступе</a:t>
            </a:r>
            <a:endParaRPr lang="ru-RU" sz="2000" dirty="0">
              <a:solidFill>
                <a:srgbClr val="0033CC"/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1643050"/>
            <a:ext cx="7786742" cy="32316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Буклет о Программе поддержки местных инициатив (ППМИ) Всемирного банка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http://</a:t>
            </a:r>
            <a:r>
              <a:rPr kumimoji="0" lang="ru-RU" sz="17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finday.ru/files/fingram/buklet-programma-podderzhki-mestnikh-iniciativ.pdf</a:t>
            </a:r>
            <a:endParaRPr kumimoji="0" lang="ru-RU" sz="1700" b="0" i="0" u="none" strike="noStrike" cap="none" normalizeH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Операционное руководство по внедрению ППМИ (универсальное)</a:t>
            </a:r>
            <a:br>
              <a:rPr kumimoji="0" lang="ru-RU" sz="17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7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bit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.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ly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/2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gVyXaA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7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Ролик о ППМИ на сайте Всемирного банка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http://www.worldbank.org/ru/news/feature/2016/07/26/giving-communities-a-voice-to-boost-development-in-rural-russia#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7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Ролик об ИСУ ППМИ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https://youtu.be/N6sM7R6b9pY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7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Брошюра «</a:t>
            </a:r>
            <a:r>
              <a:rPr kumimoji="0" lang="ru-RU" sz="17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Партиципаторное</a:t>
            </a:r>
            <a:r>
              <a:rPr kumimoji="0" lang="ru-RU" sz="17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бюджетирование»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популярное описание практики Европейского университета в Санкт-Петербурге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6"/>
              </a:rPr>
              <a:t>https://eu.spb.ru/images/RESPUBLICA/PB/PB_booklet_e.pdf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7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4000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714356"/>
            <a:ext cx="7215238" cy="59093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Материалы семинара–совещания «Инициативное бюджетирование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‪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территории городских округов»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(Тверь, 27-28 июня 2016 г.) </a:t>
            </a: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размещены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сайте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http://ppmi.tverfin.ru/Home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разделе «Новости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Материалы семинара–совещания «Информационные кампании инициативного бюджетирования в субъектах РФ»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(Пятигорск, 20-21 июля 2016 г.)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http://pmisk.ru/materialz/pyatigorsk20_21.rar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Материалы семинара–совещания «Роль, возможности и механизмы участия бизнеса в проектах инициативного бюджетирования»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(Уфа, 20 сентября 2016 г.)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https://www.nifi.ru/ru/news-2/1069-ufa-2016.html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Страница «Инициативное бюджетирование» в социальной сети </a:t>
            </a:r>
            <a:r>
              <a:rPr lang="en-US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Facebook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https://www.facebook.com/ParticipatoryBudgetingRussia/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Онлайн-курс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«Инициативное бюджетирование»: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6"/>
              </a:rPr>
              <a:t>http://kgi.zillion.net/courses/show/6542/initsiativnoie-biudzhietirovaniie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Портал по инициативному бюджетированию –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база практик гражданских инициатив по решению вопросов местного значения при непосредственном участии граждан и информация об ИБ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7"/>
              </a:rPr>
              <a:t>http://budget4me.ru/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4000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236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 smtClean="0">
                <a:solidFill>
                  <a:srgbClr val="0033CC"/>
                </a:solidFill>
              </a:rPr>
              <a:t/>
            </a:r>
            <a:br>
              <a:rPr lang="en-US" sz="2000" dirty="0" smtClean="0">
                <a:solidFill>
                  <a:srgbClr val="0033CC"/>
                </a:solidFill>
              </a:rPr>
            </a:br>
            <a:r>
              <a:rPr lang="en-US" sz="2000" dirty="0" smtClean="0">
                <a:solidFill>
                  <a:srgbClr val="0033CC"/>
                </a:solidFill>
              </a:rPr>
              <a:t/>
            </a:r>
            <a:br>
              <a:rPr lang="en-US" sz="2000" dirty="0" smtClean="0">
                <a:solidFill>
                  <a:srgbClr val="0033CC"/>
                </a:solidFill>
              </a:rPr>
            </a:br>
            <a:r>
              <a:rPr lang="en-US" sz="2000" dirty="0" smtClean="0">
                <a:solidFill>
                  <a:srgbClr val="0033CC"/>
                </a:solidFill>
              </a:rPr>
              <a:t/>
            </a:r>
            <a:br>
              <a:rPr lang="en-US" sz="2000" dirty="0" smtClean="0">
                <a:solidFill>
                  <a:srgbClr val="0033CC"/>
                </a:solidFill>
              </a:rPr>
            </a:br>
            <a:r>
              <a:rPr lang="ru-RU" sz="2200" dirty="0" smtClean="0">
                <a:solidFill>
                  <a:srgbClr val="0033CC"/>
                </a:solidFill>
              </a:rPr>
              <a:t>Информация подготовлена </a:t>
            </a:r>
            <a:br>
              <a:rPr lang="ru-RU" sz="2200" dirty="0" smtClean="0">
                <a:solidFill>
                  <a:srgbClr val="0033CC"/>
                </a:solidFill>
              </a:rPr>
            </a:br>
            <a:r>
              <a:rPr lang="ru-RU" sz="2200" dirty="0" smtClean="0">
                <a:solidFill>
                  <a:srgbClr val="0033CC"/>
                </a:solidFill>
              </a:rPr>
              <a:t/>
            </a:r>
            <a:br>
              <a:rPr lang="ru-RU" sz="2200" dirty="0" smtClean="0">
                <a:solidFill>
                  <a:srgbClr val="0033CC"/>
                </a:solidFill>
              </a:rPr>
            </a:br>
            <a:r>
              <a:rPr lang="ru-RU" sz="2200" dirty="0" smtClean="0">
                <a:solidFill>
                  <a:srgbClr val="0033CC"/>
                </a:solidFill>
              </a:rPr>
              <a:t>комитетом по финансам и налоговой политике администрации </a:t>
            </a:r>
            <a:r>
              <a:rPr lang="ru-RU" sz="2200" dirty="0" err="1" smtClean="0">
                <a:solidFill>
                  <a:srgbClr val="0033CC"/>
                </a:solidFill>
              </a:rPr>
              <a:t>кондинского</a:t>
            </a:r>
            <a:r>
              <a:rPr lang="ru-RU" sz="2200" dirty="0" smtClean="0">
                <a:solidFill>
                  <a:srgbClr val="0033CC"/>
                </a:solidFill>
              </a:rPr>
              <a:t> района</a:t>
            </a:r>
            <a:br>
              <a:rPr lang="ru-RU" sz="2200" dirty="0" smtClean="0">
                <a:solidFill>
                  <a:srgbClr val="0033CC"/>
                </a:solidFill>
              </a:rPr>
            </a:br>
            <a:r>
              <a:rPr lang="en-US" sz="2000" dirty="0" smtClean="0">
                <a:solidFill>
                  <a:srgbClr val="0033CC"/>
                </a:solidFill>
              </a:rPr>
              <a:t/>
            </a:r>
            <a:br>
              <a:rPr lang="en-US" sz="2000" dirty="0" smtClean="0">
                <a:solidFill>
                  <a:srgbClr val="0033CC"/>
                </a:solidFill>
              </a:rPr>
            </a:br>
            <a:r>
              <a:rPr lang="ru-RU" sz="2000" dirty="0" smtClean="0">
                <a:solidFill>
                  <a:srgbClr val="0033CC"/>
                </a:solidFill>
              </a:rPr>
              <a:t/>
            </a:r>
            <a:br>
              <a:rPr lang="ru-RU" sz="2000" dirty="0" smtClean="0">
                <a:solidFill>
                  <a:srgbClr val="0033CC"/>
                </a:solidFill>
              </a:rPr>
            </a:br>
            <a:r>
              <a:rPr lang="ru-RU" sz="2000" b="0" dirty="0" smtClean="0"/>
              <a:t> </a:t>
            </a:r>
            <a:r>
              <a:rPr lang="ru-RU" sz="1600" b="0" dirty="0" smtClean="0">
                <a:solidFill>
                  <a:srgbClr val="0033CC"/>
                </a:solidFill>
              </a:rPr>
              <a:t>Адрес: </a:t>
            </a:r>
            <a:r>
              <a:rPr lang="ru-RU" sz="1600" b="0" dirty="0" smtClean="0">
                <a:solidFill>
                  <a:srgbClr val="0033CC"/>
                </a:solidFill>
              </a:rPr>
              <a:t>628200, ПГТ. Междуреченский, ул. Титова, 24</a:t>
            </a:r>
            <a:r>
              <a:rPr lang="ru-RU" sz="1600" b="0" dirty="0" smtClean="0">
                <a:solidFill>
                  <a:srgbClr val="0033CC"/>
                </a:solidFill>
              </a:rPr>
              <a:t/>
            </a:r>
            <a:br>
              <a:rPr lang="ru-RU" sz="1600" b="0" dirty="0" smtClean="0">
                <a:solidFill>
                  <a:srgbClr val="0033CC"/>
                </a:solidFill>
              </a:rPr>
            </a:br>
            <a:r>
              <a:rPr lang="ru-RU" sz="1600" b="0" dirty="0" smtClean="0">
                <a:solidFill>
                  <a:srgbClr val="0033CC"/>
                </a:solidFill>
              </a:rPr>
              <a:t>Электронная </a:t>
            </a:r>
            <a:r>
              <a:rPr lang="ru-RU" sz="1600" b="0" dirty="0" smtClean="0">
                <a:solidFill>
                  <a:srgbClr val="0033CC"/>
                </a:solidFill>
              </a:rPr>
              <a:t>почта:</a:t>
            </a:r>
            <a:r>
              <a:rPr lang="en-US" sz="1600" b="0" dirty="0" smtClean="0">
                <a:solidFill>
                  <a:srgbClr val="0033CC"/>
                </a:solidFill>
              </a:rPr>
              <a:t> </a:t>
            </a:r>
            <a:r>
              <a:rPr lang="ru-RU" sz="1600" b="0" dirty="0" smtClean="0">
                <a:solidFill>
                  <a:srgbClr val="0033CC"/>
                </a:solidFill>
              </a:rPr>
              <a:t> </a:t>
            </a:r>
            <a:r>
              <a:rPr lang="en-US" sz="1600" b="0" dirty="0" smtClean="0">
                <a:solidFill>
                  <a:srgbClr val="0033CC"/>
                </a:solidFill>
              </a:rPr>
              <a:t>komfinkonda@bk.ru</a:t>
            </a:r>
            <a:br>
              <a:rPr lang="en-US" sz="1600" b="0" dirty="0" smtClean="0">
                <a:solidFill>
                  <a:srgbClr val="0033CC"/>
                </a:solidFill>
              </a:rPr>
            </a:br>
            <a:r>
              <a:rPr lang="ru-RU" sz="1600" b="0" dirty="0" smtClean="0">
                <a:solidFill>
                  <a:srgbClr val="0033CC"/>
                </a:solidFill>
              </a:rPr>
              <a:t/>
            </a:r>
            <a:br>
              <a:rPr lang="ru-RU" sz="1600" b="0" dirty="0" smtClean="0">
                <a:solidFill>
                  <a:srgbClr val="0033CC"/>
                </a:solidFill>
              </a:rPr>
            </a:br>
            <a:r>
              <a:rPr lang="ru-RU" sz="1600" b="0" dirty="0" smtClean="0">
                <a:solidFill>
                  <a:srgbClr val="0033CC"/>
                </a:solidFill>
              </a:rPr>
              <a:t>Телефон </a:t>
            </a:r>
            <a:r>
              <a:rPr lang="ru-RU" sz="1600" b="0" dirty="0" smtClean="0">
                <a:solidFill>
                  <a:srgbClr val="0033CC"/>
                </a:solidFill>
              </a:rPr>
              <a:t>приемной: </a:t>
            </a:r>
            <a:r>
              <a:rPr lang="ru-RU" sz="1600" b="0" dirty="0" smtClean="0">
                <a:solidFill>
                  <a:srgbClr val="0033CC"/>
                </a:solidFill>
              </a:rPr>
              <a:t>(</a:t>
            </a:r>
            <a:r>
              <a:rPr lang="en-US" sz="1600" b="0" dirty="0" smtClean="0">
                <a:solidFill>
                  <a:srgbClr val="0033CC"/>
                </a:solidFill>
              </a:rPr>
              <a:t>34677</a:t>
            </a:r>
            <a:r>
              <a:rPr lang="ru-RU" sz="1600" b="0" dirty="0" smtClean="0">
                <a:solidFill>
                  <a:srgbClr val="0033CC"/>
                </a:solidFill>
              </a:rPr>
              <a:t>) </a:t>
            </a:r>
            <a:r>
              <a:rPr lang="en-US" sz="1600" b="0" dirty="0" smtClean="0">
                <a:solidFill>
                  <a:srgbClr val="0033CC"/>
                </a:solidFill>
              </a:rPr>
              <a:t>32004</a:t>
            </a:r>
            <a:r>
              <a:rPr lang="ru-RU" sz="1600" b="0" dirty="0" smtClean="0">
                <a:solidFill>
                  <a:srgbClr val="0033CC"/>
                </a:solidFill>
              </a:rPr>
              <a:t/>
            </a:r>
            <a:br>
              <a:rPr lang="ru-RU" sz="1600" b="0" dirty="0" smtClean="0">
                <a:solidFill>
                  <a:srgbClr val="0033CC"/>
                </a:solidFill>
              </a:rPr>
            </a:br>
            <a:r>
              <a:rPr lang="ru-RU" sz="1600" b="0" dirty="0" smtClean="0">
                <a:solidFill>
                  <a:srgbClr val="0033CC"/>
                </a:solidFill>
              </a:rPr>
              <a:t/>
            </a:r>
            <a:br>
              <a:rPr lang="ru-RU" sz="1600" b="0" dirty="0" smtClean="0">
                <a:solidFill>
                  <a:srgbClr val="0033CC"/>
                </a:solidFill>
              </a:rPr>
            </a:br>
            <a:r>
              <a:rPr lang="ru-RU" sz="1600" b="0" dirty="0" smtClean="0">
                <a:solidFill>
                  <a:srgbClr val="0033CC"/>
                </a:solidFill>
              </a:rPr>
              <a:t>Режим работы:</a:t>
            </a:r>
            <a:br>
              <a:rPr lang="ru-RU" sz="1600" b="0" dirty="0" smtClean="0">
                <a:solidFill>
                  <a:srgbClr val="0033CC"/>
                </a:solidFill>
              </a:rPr>
            </a:br>
            <a:r>
              <a:rPr lang="ru-RU" sz="1600" b="0" dirty="0" smtClean="0">
                <a:solidFill>
                  <a:srgbClr val="0033CC"/>
                </a:solidFill>
              </a:rPr>
              <a:t>Понедельник - пятница с </a:t>
            </a:r>
            <a:r>
              <a:rPr lang="en-US" sz="1600" b="0" dirty="0" smtClean="0">
                <a:solidFill>
                  <a:srgbClr val="0033CC"/>
                </a:solidFill>
              </a:rPr>
              <a:t>8</a:t>
            </a:r>
            <a:r>
              <a:rPr lang="ru-RU" sz="1600" b="0" dirty="0" smtClean="0">
                <a:solidFill>
                  <a:srgbClr val="0033CC"/>
                </a:solidFill>
              </a:rPr>
              <a:t>:</a:t>
            </a:r>
            <a:r>
              <a:rPr lang="en-US" sz="1600" b="0" dirty="0" smtClean="0">
                <a:solidFill>
                  <a:srgbClr val="0033CC"/>
                </a:solidFill>
              </a:rPr>
              <a:t>3</a:t>
            </a:r>
            <a:r>
              <a:rPr lang="ru-RU" sz="1600" b="0" dirty="0" smtClean="0">
                <a:solidFill>
                  <a:srgbClr val="0033CC"/>
                </a:solidFill>
              </a:rPr>
              <a:t>0 </a:t>
            </a:r>
            <a:r>
              <a:rPr lang="ru-RU" sz="1600" b="0" dirty="0" smtClean="0">
                <a:solidFill>
                  <a:srgbClr val="0033CC"/>
                </a:solidFill>
              </a:rPr>
              <a:t>до </a:t>
            </a:r>
            <a:r>
              <a:rPr lang="en-US" sz="1600" b="0" dirty="0" smtClean="0">
                <a:solidFill>
                  <a:srgbClr val="0033CC"/>
                </a:solidFill>
              </a:rPr>
              <a:t>17</a:t>
            </a:r>
            <a:r>
              <a:rPr lang="ru-RU" sz="1600" b="0" dirty="0" smtClean="0">
                <a:solidFill>
                  <a:srgbClr val="0033CC"/>
                </a:solidFill>
              </a:rPr>
              <a:t>:</a:t>
            </a:r>
            <a:r>
              <a:rPr lang="en-US" sz="1600" b="0" dirty="0" smtClean="0">
                <a:solidFill>
                  <a:srgbClr val="0033CC"/>
                </a:solidFill>
              </a:rPr>
              <a:t>12</a:t>
            </a:r>
            <a:r>
              <a:rPr lang="ru-RU" sz="1600" b="0" dirty="0" smtClean="0">
                <a:solidFill>
                  <a:srgbClr val="0033CC"/>
                </a:solidFill>
              </a:rPr>
              <a:t/>
            </a:r>
            <a:br>
              <a:rPr lang="ru-RU" sz="1600" b="0" dirty="0" smtClean="0">
                <a:solidFill>
                  <a:srgbClr val="0033CC"/>
                </a:solidFill>
              </a:rPr>
            </a:br>
            <a:r>
              <a:rPr lang="ru-RU" sz="1600" b="0" dirty="0" smtClean="0">
                <a:solidFill>
                  <a:srgbClr val="0033CC"/>
                </a:solidFill>
              </a:rPr>
              <a:t>Перерыв с </a:t>
            </a:r>
            <a:r>
              <a:rPr lang="ru-RU" sz="1600" b="0" dirty="0" smtClean="0">
                <a:solidFill>
                  <a:srgbClr val="0033CC"/>
                </a:solidFill>
              </a:rPr>
              <a:t>1</a:t>
            </a:r>
            <a:r>
              <a:rPr lang="en-US" sz="1600" b="0" dirty="0" smtClean="0">
                <a:solidFill>
                  <a:srgbClr val="0033CC"/>
                </a:solidFill>
              </a:rPr>
              <a:t>2</a:t>
            </a:r>
            <a:r>
              <a:rPr lang="ru-RU" sz="1600" b="0" dirty="0" smtClean="0">
                <a:solidFill>
                  <a:srgbClr val="0033CC"/>
                </a:solidFill>
              </a:rPr>
              <a:t>:00 </a:t>
            </a:r>
            <a:r>
              <a:rPr lang="ru-RU" sz="1600" b="0" dirty="0" smtClean="0">
                <a:solidFill>
                  <a:srgbClr val="0033CC"/>
                </a:solidFill>
              </a:rPr>
              <a:t>до </a:t>
            </a:r>
            <a:r>
              <a:rPr lang="ru-RU" sz="1600" b="0" dirty="0" smtClean="0">
                <a:solidFill>
                  <a:srgbClr val="0033CC"/>
                </a:solidFill>
              </a:rPr>
              <a:t>1</a:t>
            </a:r>
            <a:r>
              <a:rPr lang="en-US" sz="1600" b="0" dirty="0" smtClean="0">
                <a:solidFill>
                  <a:srgbClr val="0033CC"/>
                </a:solidFill>
              </a:rPr>
              <a:t>3</a:t>
            </a:r>
            <a:r>
              <a:rPr lang="ru-RU" sz="1600" b="0" dirty="0" smtClean="0">
                <a:solidFill>
                  <a:srgbClr val="0033CC"/>
                </a:solidFill>
              </a:rPr>
              <a:t>:</a:t>
            </a:r>
            <a:r>
              <a:rPr lang="en-US" sz="1600" b="0" dirty="0" smtClean="0">
                <a:solidFill>
                  <a:srgbClr val="0033CC"/>
                </a:solidFill>
              </a:rPr>
              <a:t>3</a:t>
            </a:r>
            <a:r>
              <a:rPr lang="ru-RU" sz="1600" b="0" dirty="0" smtClean="0">
                <a:solidFill>
                  <a:srgbClr val="0033CC"/>
                </a:solidFill>
              </a:rPr>
              <a:t>0</a:t>
            </a:r>
            <a:r>
              <a:rPr lang="ru-RU" sz="1600" b="0" dirty="0" smtClean="0">
                <a:solidFill>
                  <a:srgbClr val="0033CC"/>
                </a:solidFill>
              </a:rPr>
              <a:t/>
            </a:r>
            <a:br>
              <a:rPr lang="ru-RU" sz="1600" b="0" dirty="0" smtClean="0">
                <a:solidFill>
                  <a:srgbClr val="0033CC"/>
                </a:solidFill>
              </a:rPr>
            </a:br>
            <a:r>
              <a:rPr lang="ru-RU" sz="1600" b="0" dirty="0" smtClean="0">
                <a:solidFill>
                  <a:srgbClr val="0033CC"/>
                </a:solidFill>
              </a:rPr>
              <a:t>Выходные дни: суббота, воскресенье </a:t>
            </a:r>
            <a:r>
              <a:rPr lang="ru-RU" sz="1600" b="0" dirty="0" smtClean="0">
                <a:solidFill>
                  <a:srgbClr val="0033CC"/>
                </a:solidFill>
              </a:rPr>
              <a:t/>
            </a:r>
            <a:br>
              <a:rPr lang="ru-RU" sz="1600" b="0" dirty="0" smtClean="0">
                <a:solidFill>
                  <a:srgbClr val="0033CC"/>
                </a:solidFill>
              </a:rPr>
            </a:br>
            <a:r>
              <a:rPr lang="ru-RU" dirty="0" smtClean="0">
                <a:solidFill>
                  <a:srgbClr val="0033CC"/>
                </a:solidFill>
              </a:rPr>
              <a:t/>
            </a:r>
            <a:br>
              <a:rPr lang="ru-RU" dirty="0" smtClean="0">
                <a:solidFill>
                  <a:srgbClr val="0033CC"/>
                </a:solidFill>
              </a:rPr>
            </a:br>
            <a:r>
              <a:rPr lang="ru-RU" dirty="0" smtClean="0">
                <a:solidFill>
                  <a:srgbClr val="0033CC"/>
                </a:solidFill>
              </a:rPr>
              <a:t/>
            </a:r>
            <a:br>
              <a:rPr lang="ru-RU" dirty="0" smtClean="0">
                <a:solidFill>
                  <a:srgbClr val="0033CC"/>
                </a:solidFill>
              </a:rPr>
            </a:br>
            <a:endParaRPr lang="ru-RU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 advClick="0" advTm="4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785794"/>
            <a:ext cx="7500990" cy="506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Народный бюджет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1B1D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это возможность для каждого жителя города, района, села участвовать в распределении средств бюджета. Такой механизм используется во многих субъектах РФ. Он подразумевает распределение части бюджетных средств муниципалитета комиссией, состоящей из местных жителей. Эта работа обеспечивает прямую связь жителей и администрации и открытость административной работы. В результате не только члены бюджетной комиссии, но и все жители получают возможность узнать, как и почему принимаются те или иные решения, что дает возможность гражданам стать полноправными участниками планирования бюджета.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rgbClr val="1B1D18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1B1D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призван удовлетворить потребности населения с точки зрения распределения бюджетных средств. Само название проекта «Народный бюджет» – свидетельство появления нового направления в укреплении и развитии гражданских инициатив. Это позволяет вовлечь население в непосредственное распределение бюджетных средств на нужды поселения и повысить открытость деятельности органов местного самоуправления, а также информированность и финансовую грамотность населения.</a:t>
            </a:r>
          </a:p>
          <a:p>
            <a:pPr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8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Рисунок 2" descr="http://aburnashov.ru/assets/images/glavnaya_tema/narodnaya-iniciativ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42918"/>
            <a:ext cx="1028700" cy="10287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71604" y="214291"/>
            <a:ext cx="6357982" cy="7716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700" b="1" dirty="0" smtClean="0">
                <a:solidFill>
                  <a:srgbClr val="0E3193"/>
                </a:solidFill>
                <a:latin typeface="Times New Roman"/>
                <a:ea typeface="Times New Roman"/>
                <a:cs typeface="Times New Roman"/>
              </a:rPr>
              <a:t>1. НАРОДНАЯ ИНИЦИАТИВА: </a:t>
            </a:r>
            <a:endParaRPr lang="ru-RU" sz="1700" dirty="0" smtClean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700" dirty="0" smtClean="0">
                <a:latin typeface="Times New Roman"/>
                <a:ea typeface="Times New Roman"/>
                <a:cs typeface="Times New Roman"/>
              </a:rPr>
              <a:t>каждый житель Кондинского района может выступить с инициативой по преобразованию своего поселка или села, например, с идеей построить детскую площадку в своем дворе, отремонтировать участок дороги, сделать освещение улицы и т.д.</a:t>
            </a:r>
            <a:endParaRPr lang="ru-RU" sz="1700" b="1" dirty="0" smtClean="0"/>
          </a:p>
          <a:p>
            <a:r>
              <a:rPr lang="ru-RU" sz="17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 НАРОДНОЕ МНЕНИЕ: </a:t>
            </a:r>
            <a:endParaRPr lang="ru-RU" sz="17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для того чтобы инициатива претворилась в жизнь, надо найти единомышленников, создать инициативную группу, подготовить проект  и подать групповую заявку на участие в проекте «Народный бюджет».</a:t>
            </a:r>
          </a:p>
          <a:p>
            <a:pPr algn="just"/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3. МУНИЦИПАЛЬНАЯ КОМИССИЯ:  </a:t>
            </a:r>
            <a:endParaRPr lang="ru-RU" sz="17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первичный прием и отбор проектов будет осуществлять специальная комиссия. В ее состав, должны войти руководители всех инициативных групп, подавших заявки на участие в Народном бюджете, а также глава муниципалитета и представители органов местного самоуправления. Обращаем внимание, что главная роль в составе комиссии у жителей, руководителей инициативных групп. Это должно обеспечить независимость и демократичность отбора проектов.</a:t>
            </a:r>
          </a:p>
          <a:p>
            <a:pPr algn="just"/>
            <a:endParaRPr lang="ru-RU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pic>
        <p:nvPicPr>
          <p:cNvPr id="6" name="Рисунок 5" descr="http://aburnashov.ru/assets/images/glavnaya_tema/narodnoe-mnenie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285992"/>
            <a:ext cx="10382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aburnashov.ru/assets/images/glavnaya_tema/munic-komissiya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286256"/>
            <a:ext cx="10287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8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aburnashov.ru/assets/images/glavnaya_tema/finansirovanie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10287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643042" y="1428736"/>
            <a:ext cx="6286544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rgbClr val="0E319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ФИНАНСИРОВАНИЕ: 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 того, как проекты будут одобрены, обеспечивается финансирование и начинается их реализация. На реализацию проекта должны быть предусмотрены средства за счет местных бюджетов средства спонсоров, местных предприятий, населения.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7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17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6. НАРОДНЫЙ </a:t>
            </a:r>
            <a:r>
              <a:rPr lang="ru-RU" sz="17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КОНТРОЛЬ:</a:t>
            </a:r>
            <a:endParaRPr lang="ru-RU" sz="17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жители смогут держать на контроле реализацию предложенного ими проекта: следить за расходованием средств, чтобы ни один рубль не был потрачен впустую, контролировать качество работ, участвовать в сдаче - приемке работ.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7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7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http://aburnashov.ru/assets/images/glavnaya_tema/kontrol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214686"/>
            <a:ext cx="10287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8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5150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КАКИЕ ПРОЕКТЫ ЖИТЕЛЕЙ МОГУТ ПОЛУЧИТЬ ПОДДЕРЖКУ «НАРОДНОГО БЮДЖЕТА»?</a:t>
            </a:r>
            <a:endParaRPr lang="ru-RU" sz="2000" dirty="0">
              <a:solidFill>
                <a:srgbClr val="0033CC"/>
              </a:solidFill>
            </a:endParaRPr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142844" y="1214422"/>
            <a:ext cx="8001056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Представленный на рассмотрение </a:t>
            </a: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должен затрагивать актуальные проблемы поселения, быть социально ориентированным, приносить пользу максимальному количеству жителей либо иметь выраженную экологическую направленность. Учитывается возможность привлечения к реализации проекта населения, частных предпринимателей, местных организаций, а также количество созданных в рамках реализации проекта рабочих мест.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помощи «народного бюджета» можно будет осуществить ремонт или строительство дорог, водопроводов и других объектов инфраструктуры, домов культуры, медицинских пунктов, спортивных залов или площадок, благоустройство аллей и скверов, строительство детских площадок, обустройство родников и парковых зон и многое другое.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aburnashov.ru/assets/images/glavnaya_tema/narodnyj-byudzhet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857628"/>
            <a:ext cx="6715172" cy="2743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8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3719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Финансирование проекта</a:t>
            </a:r>
            <a:endParaRPr lang="ru-RU" sz="20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85" name="Rectangle 1"/>
          <p:cNvSpPr>
            <a:spLocks noChangeArrowheads="1"/>
          </p:cNvSpPr>
          <p:nvPr/>
        </p:nvSpPr>
        <p:spPr bwMode="auto">
          <a:xfrm>
            <a:off x="214282" y="1214422"/>
            <a:ext cx="7643866" cy="426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7675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Финансирование проектов со стороны Кондинского района предлагается обеспечивать за счет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межбюджетных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трансфертов для муниципалитетов, предусмотренных в бюджете района. Межбюджетные трансферты на проекты по инициативному бюджетированию местным бюджетам из бюджета Кондинского района предоставляются с соблюдением условий, установленных Бюджетным кодексом Российской Федерации и Решениями Думы Кондинского района «О бюджетном процессе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</a:t>
            </a:r>
            <a:r>
              <a:rPr kumimoji="0" lang="ru-RU" sz="1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 порядке и условиях предоставления межбюджетных трансфертов из бюджета муниципального образования Кондинский район бюджетам городских, сельских поселений Кондинского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района»</a:t>
            </a:r>
            <a:r>
              <a:rPr kumimoji="0" lang="ru-RU" sz="1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7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Муниципалитеты могут в качестве обеспечения стоимости проекта вкладывать бюджетные средства, средства самообложения граждан и безвозмездные перечисления юридических или физических лиц.</a:t>
            </a:r>
          </a:p>
          <a:p>
            <a:pPr lvl="0" indent="4476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«Народный бюджет» - это проект, в котором население участвует в распределении части средств местного бюджета на конкурсной основе,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но на принципах 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То есть на реализацию проекта идут не только бюджетные средства, но и средства самих граждан.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бесед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5072074"/>
            <a:ext cx="2190745" cy="1643059"/>
          </a:xfrm>
          <a:prstGeom prst="rect">
            <a:avLst/>
          </a:prstGeom>
        </p:spPr>
      </p:pic>
      <p:pic>
        <p:nvPicPr>
          <p:cNvPr id="8" name="Рисунок 7" descr="деревья.jpg"/>
          <p:cNvPicPr>
            <a:picLocks noChangeAspect="1"/>
          </p:cNvPicPr>
          <p:nvPr/>
        </p:nvPicPr>
        <p:blipFill>
          <a:blip r:embed="rId3" cstate="print">
            <a:lum bright="11000"/>
          </a:blip>
          <a:stretch>
            <a:fillRect/>
          </a:stretch>
        </p:blipFill>
        <p:spPr>
          <a:xfrm>
            <a:off x="3214678" y="5072074"/>
            <a:ext cx="2367813" cy="1643074"/>
          </a:xfrm>
          <a:prstGeom prst="rect">
            <a:avLst/>
          </a:prstGeom>
        </p:spPr>
      </p:pic>
      <p:pic>
        <p:nvPicPr>
          <p:cNvPr id="9" name="Рисунок 8" descr="опиловка деревьев.jpg"/>
          <p:cNvPicPr>
            <a:picLocks noChangeAspect="1"/>
          </p:cNvPicPr>
          <p:nvPr/>
        </p:nvPicPr>
        <p:blipFill>
          <a:blip r:embed="rId4">
            <a:lum bright="26000" contrast="3000"/>
          </a:blip>
          <a:stretch>
            <a:fillRect/>
          </a:stretch>
        </p:blipFill>
        <p:spPr>
          <a:xfrm>
            <a:off x="642910" y="5143512"/>
            <a:ext cx="2397114" cy="1500198"/>
          </a:xfrm>
          <a:prstGeom prst="rect">
            <a:avLst/>
          </a:prstGeom>
        </p:spPr>
      </p:pic>
      <p:pic>
        <p:nvPicPr>
          <p:cNvPr id="6" name="Рисунок 5" descr="спортплощадк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3504" y="2643182"/>
            <a:ext cx="2714612" cy="1894799"/>
          </a:xfrm>
          <a:prstGeom prst="rect">
            <a:avLst/>
          </a:prstGeom>
        </p:spPr>
      </p:pic>
      <p:pic>
        <p:nvPicPr>
          <p:cNvPr id="5" name="Рисунок 4" descr="етская площадка.jpg"/>
          <p:cNvPicPr>
            <a:picLocks noChangeAspect="1"/>
          </p:cNvPicPr>
          <p:nvPr/>
        </p:nvPicPr>
        <p:blipFill>
          <a:blip r:embed="rId6">
            <a:lum bright="41000"/>
          </a:blip>
          <a:stretch>
            <a:fillRect/>
          </a:stretch>
        </p:blipFill>
        <p:spPr>
          <a:xfrm>
            <a:off x="762000" y="1300163"/>
            <a:ext cx="2915028" cy="16287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5150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200" cap="none" dirty="0" smtClean="0">
                <a:ln>
                  <a:noFill/>
                </a:ln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200" cap="none" dirty="0" smtClean="0">
                <a:ln>
                  <a:noFill/>
                </a:ln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200" cap="none" dirty="0" smtClean="0">
                <a:ln>
                  <a:noFill/>
                </a:ln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200" cap="none" dirty="0" smtClean="0">
                <a:ln>
                  <a:noFill/>
                </a:ln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200" cap="none" dirty="0" smtClean="0">
                <a:ln>
                  <a:noFill/>
                </a:ln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200" cap="none" dirty="0" smtClean="0">
                <a:ln>
                  <a:noFill/>
                </a:ln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200" cap="none" dirty="0" smtClean="0">
                <a:ln>
                  <a:noFill/>
                </a:ln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200" cap="none" dirty="0" smtClean="0">
                <a:ln>
                  <a:noFill/>
                </a:ln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8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8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Допускается выделение средств из бюджета на следующие виды объектов и работ:</a:t>
            </a:r>
            <a:endParaRPr lang="ru-RU" sz="2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0034" y="1142984"/>
            <a:ext cx="7500990" cy="475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объекты жилищно-коммунальной инфраструктуры, находящиеся в муниципальной собственности;</a:t>
            </a:r>
            <a:endParaRPr kumimoji="0" lang="ru-RU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автомобильные дороги и дворовые территории;</a:t>
            </a:r>
            <a:endParaRPr kumimoji="0" lang="ru-RU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учреждения культуры, в том числе используемые для проведения общественных и культурно-массовых мероприятий;</a:t>
            </a:r>
            <a:endParaRPr kumimoji="0" lang="ru-RU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объекты развития местного традиционного народного художественного творчества;</a:t>
            </a:r>
            <a:endParaRPr kumimoji="0" lang="ru-RU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объекты культурного наследия;</a:t>
            </a:r>
            <a:endParaRPr kumimoji="0" lang="ru-RU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объекты физической культуры и массового спорта;</a:t>
            </a:r>
            <a:endParaRPr kumimoji="0" lang="ru-RU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детские площадки;</a:t>
            </a:r>
            <a:endParaRPr kumimoji="0" lang="ru-RU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места захоронения;</a:t>
            </a:r>
            <a:endParaRPr kumimoji="0" lang="ru-RU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объекты размещения (захоронения) бытовых отходов и мусора;</a:t>
            </a:r>
            <a:endParaRPr kumimoji="0" lang="ru-RU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объекты для обеспечения первичных мер пожарной безопасности;</a:t>
            </a:r>
            <a:endParaRPr kumimoji="0" lang="ru-RU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объекты благоустройства и озеленения территории поселения;</a:t>
            </a:r>
            <a:endParaRPr kumimoji="0" lang="ru-RU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места массового отдыха;</a:t>
            </a:r>
            <a:endParaRPr kumimoji="0" lang="ru-RU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туристические объекты;</a:t>
            </a:r>
            <a:endParaRPr kumimoji="0" lang="ru-RU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опиловка деревьев.</a:t>
            </a:r>
            <a:endParaRPr kumimoji="0" lang="ru-RU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just"/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Не Допускается </a:t>
            </a:r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выделение средств из бюджета </a:t>
            </a:r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на: </a:t>
            </a:r>
            <a:b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cap="none" dirty="0" smtClean="0">
                <a:ln>
                  <a:noFill/>
                </a:ln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cap="none" dirty="0" smtClean="0">
                <a:ln>
                  <a:noFill/>
                </a:ln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</a:br>
            <a:endParaRPr lang="ru-RU" sz="2000" dirty="0">
              <a:solidFill>
                <a:srgbClr val="0033CC"/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28596" y="1571612"/>
            <a:ext cx="7358114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объекты частной коммерческой деятельности;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ремонт или строительство объектов культового и религиозного назначения;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проекты, которые служат интересам отдельных этнических групп и создают риск межэтнических конфликтов;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проекты, которые могут иметь негативное воздействие на окружающую среду;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ремонт или строительство административных зданий, сооружений, являющихся частной собственностью;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закупку оборудования или транспортных средств для нужд администраций муниципальных образований, общественных организаций.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43000"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0863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33CC"/>
                </a:solidFill>
              </a:rPr>
              <a:t>Этапы реализации проектов</a:t>
            </a:r>
            <a:endParaRPr lang="ru-RU" sz="2000" dirty="0">
              <a:solidFill>
                <a:srgbClr val="0033CC"/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28596" y="1714489"/>
            <a:ext cx="750099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39750" algn="l"/>
                <a:tab pos="630238" algn="l"/>
              </a:tabLst>
            </a:pP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39750" algn="l"/>
                <a:tab pos="630238" algn="l"/>
              </a:tabLst>
            </a:pP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39750" algn="l"/>
                <a:tab pos="630238" algn="l"/>
              </a:tabLst>
            </a:pPr>
            <a:endParaRPr lang="ru-RU" sz="17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39750" algn="l"/>
                <a:tab pos="630238" algn="l"/>
              </a:tabLst>
            </a:pP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39750" algn="l"/>
                <a:tab pos="630238" algn="l"/>
              </a:tabLst>
            </a:pPr>
            <a:endParaRPr lang="ru-RU" sz="17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39750" algn="l"/>
                <a:tab pos="630238" algn="l"/>
              </a:tabLst>
            </a:pP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39750" algn="l"/>
                <a:tab pos="630238" algn="l"/>
              </a:tabLst>
            </a:pPr>
            <a:endParaRPr lang="ru-RU" sz="17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39750" algn="l"/>
                <a:tab pos="630238" algn="l"/>
              </a:tabLst>
            </a:pP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39750" algn="l"/>
                <a:tab pos="630238" algn="l"/>
              </a:tabLst>
            </a:pPr>
            <a:endParaRPr lang="ru-RU" sz="17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39750" algn="l"/>
                <a:tab pos="630238" algn="l"/>
              </a:tabLst>
            </a:pP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39750" algn="l"/>
                <a:tab pos="630238" algn="l"/>
              </a:tabLst>
            </a:pPr>
            <a:endParaRPr lang="ru-RU" sz="17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39750" algn="l"/>
                <a:tab pos="630238" algn="l"/>
              </a:tabLst>
            </a:pP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39750" algn="l"/>
                <a:tab pos="630238" algn="l"/>
              </a:tabLst>
            </a:pPr>
            <a:endParaRPr lang="ru-RU" sz="17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39750" algn="l"/>
                <a:tab pos="630238" algn="l"/>
              </a:tabLst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Население участвует во всех этапах формирования инициатив – определении приоритетов, внедрении и контроле за их выполнением на местном уровне.</a:t>
            </a:r>
            <a:endParaRPr kumimoji="0" lang="ru-RU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071670" y="1357298"/>
            <a:ext cx="4714908" cy="8572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заявок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2000232" y="2571744"/>
            <a:ext cx="4786346" cy="107157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Отбор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заявок, предполагаемых к реализации</a:t>
            </a:r>
            <a:endParaRPr lang="ru-RU" b="1" dirty="0"/>
          </a:p>
        </p:txBody>
      </p:sp>
      <p:sp>
        <p:nvSpPr>
          <p:cNvPr id="6" name="Овал 5"/>
          <p:cNvSpPr/>
          <p:nvPr/>
        </p:nvSpPr>
        <p:spPr>
          <a:xfrm>
            <a:off x="2071670" y="3929066"/>
            <a:ext cx="4643470" cy="10001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Реализация заявок</a:t>
            </a:r>
            <a:endParaRPr lang="ru-RU" b="1" dirty="0"/>
          </a:p>
        </p:txBody>
      </p:sp>
    </p:spTree>
  </p:cSld>
  <p:clrMapOvr>
    <a:masterClrMapping/>
  </p:clrMapOvr>
  <p:transition spd="slow" advTm="5000"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302</TotalTime>
  <Words>1182</Words>
  <PresentationFormat>Экран (4:3)</PresentationFormat>
  <Paragraphs>120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Слайд 1</vt:lpstr>
      <vt:lpstr>Слайд 2</vt:lpstr>
      <vt:lpstr>Слайд 3</vt:lpstr>
      <vt:lpstr>Слайд 4</vt:lpstr>
      <vt:lpstr>КАКИЕ ПРОЕКТЫ ЖИТЕЛЕЙ МОГУТ ПОЛУЧИТЬ ПОДДЕРЖКУ «НАРОДНОГО БЮДЖЕТА»?</vt:lpstr>
      <vt:lpstr>Финансирование проекта</vt:lpstr>
      <vt:lpstr>      Допускается выделение средств из бюджета на следующие виды объектов и работ:</vt:lpstr>
      <vt:lpstr>Не Допускается выделение средств из бюджета на:   </vt:lpstr>
      <vt:lpstr>Этапы реализации проектов</vt:lpstr>
      <vt:lpstr>Механизм реализации проекта</vt:lpstr>
      <vt:lpstr>Слайд 11</vt:lpstr>
      <vt:lpstr>Материалы об инициативном бюджетировании в открытом доступе</vt:lpstr>
      <vt:lpstr>Слайд 13</vt:lpstr>
      <vt:lpstr>   Информация подготовлена   комитетом по финансам и налоговой политике администрации кондинского района    Адрес: 628200, ПГТ. Междуреченский, ул. Титова, 24 Электронная почта:  komfinkonda@bk.ru  Телефон приемной: (34677) 32004  Режим работы: Понедельник - пятница с 8:30 до 17:12 Перерыв с 12:00 до 13:30 Выходные дни: суббота, воскресенье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02-2219</dc:creator>
  <cp:lastModifiedBy>02-2219</cp:lastModifiedBy>
  <cp:revision>46</cp:revision>
  <dcterms:created xsi:type="dcterms:W3CDTF">2017-06-28T13:03:23Z</dcterms:created>
  <dcterms:modified xsi:type="dcterms:W3CDTF">2017-07-04T09:17:54Z</dcterms:modified>
</cp:coreProperties>
</file>