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795000" cy="7562850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248" userDrawn="1">
          <p15:clr>
            <a:srgbClr val="A4A3A4"/>
          </p15:clr>
        </p15:guide>
        <p15:guide id="3" orient="horz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82" y="130"/>
      </p:cViewPr>
      <p:guideLst>
        <p:guide pos="2248"/>
        <p:guide orient="horz"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0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83293" tIns="41646" rIns="83293" bIns="41646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94544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83293" tIns="41646" rIns="83293" bIns="41646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336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10101" y="2344483"/>
            <a:ext cx="9181147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20202" y="4235196"/>
            <a:ext cx="7560944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40067" y="1739455"/>
            <a:ext cx="4698587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62695" y="1739455"/>
            <a:ext cx="4698587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3176" y="0"/>
            <a:ext cx="10806351" cy="756924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587234" y="0"/>
            <a:ext cx="3601720" cy="7560309"/>
          </a:xfrm>
          <a:custGeom>
            <a:avLst/>
            <a:gdLst/>
            <a:ahLst/>
            <a:cxnLst/>
            <a:rect l="l" t="t" r="r" b="b"/>
            <a:pathLst>
              <a:path w="3601720" h="7560309">
                <a:moveTo>
                  <a:pt x="0" y="7562391"/>
                </a:moveTo>
                <a:lnTo>
                  <a:pt x="3601377" y="7562391"/>
                </a:lnTo>
                <a:lnTo>
                  <a:pt x="3601377" y="2405"/>
                </a:lnTo>
                <a:lnTo>
                  <a:pt x="0" y="2405"/>
                </a:lnTo>
                <a:lnTo>
                  <a:pt x="0" y="7562391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1" y="0"/>
            <a:ext cx="3601720" cy="7560309"/>
          </a:xfrm>
          <a:custGeom>
            <a:avLst/>
            <a:gdLst/>
            <a:ahLst/>
            <a:cxnLst/>
            <a:rect l="l" t="t" r="r" b="b"/>
            <a:pathLst>
              <a:path w="3601720" h="7560309">
                <a:moveTo>
                  <a:pt x="0" y="7562391"/>
                </a:moveTo>
                <a:lnTo>
                  <a:pt x="3601377" y="7562391"/>
                </a:lnTo>
                <a:lnTo>
                  <a:pt x="3601377" y="2405"/>
                </a:lnTo>
                <a:lnTo>
                  <a:pt x="0" y="2405"/>
                </a:lnTo>
                <a:lnTo>
                  <a:pt x="0" y="7562391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34592" y="798396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09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3"/>
                </a:lnTo>
                <a:lnTo>
                  <a:pt x="45516" y="73634"/>
                </a:lnTo>
                <a:lnTo>
                  <a:pt x="30590" y="77376"/>
                </a:lnTo>
                <a:lnTo>
                  <a:pt x="19813" y="82409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44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09" y="52108"/>
                </a:lnTo>
                <a:close/>
              </a:path>
              <a:path w="111125" h="111125">
                <a:moveTo>
                  <a:pt x="29044" y="36702"/>
                </a:moveTo>
                <a:lnTo>
                  <a:pt x="29121" y="44373"/>
                </a:lnTo>
                <a:lnTo>
                  <a:pt x="30238" y="50685"/>
                </a:lnTo>
                <a:lnTo>
                  <a:pt x="32766" y="52273"/>
                </a:lnTo>
                <a:lnTo>
                  <a:pt x="33693" y="52273"/>
                </a:lnTo>
                <a:lnTo>
                  <a:pt x="34594" y="52108"/>
                </a:lnTo>
                <a:lnTo>
                  <a:pt x="78009" y="52108"/>
                </a:lnTo>
                <a:lnTo>
                  <a:pt x="80251" y="50685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2"/>
                </a:lnTo>
                <a:close/>
              </a:path>
              <a:path w="111125" h="111125">
                <a:moveTo>
                  <a:pt x="77989" y="52120"/>
                </a:moveTo>
                <a:lnTo>
                  <a:pt x="75933" y="52120"/>
                </a:lnTo>
                <a:lnTo>
                  <a:pt x="76847" y="52273"/>
                </a:lnTo>
                <a:lnTo>
                  <a:pt x="77749" y="52273"/>
                </a:lnTo>
                <a:lnTo>
                  <a:pt x="77989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2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058984" y="886532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4">
                <a:moveTo>
                  <a:pt x="17665" y="0"/>
                </a:moveTo>
                <a:lnTo>
                  <a:pt x="0" y="0"/>
                </a:lnTo>
                <a:lnTo>
                  <a:pt x="0" y="105727"/>
                </a:lnTo>
                <a:lnTo>
                  <a:pt x="75768" y="105727"/>
                </a:lnTo>
                <a:lnTo>
                  <a:pt x="75768" y="87883"/>
                </a:lnTo>
                <a:lnTo>
                  <a:pt x="17665" y="87883"/>
                </a:lnTo>
                <a:lnTo>
                  <a:pt x="176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084563" y="859740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5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146476" y="859792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43"/>
                </a:lnTo>
                <a:lnTo>
                  <a:pt x="15481" y="154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98623" y="464882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600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96497" y="3638400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11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4"/>
                </a:lnTo>
                <a:lnTo>
                  <a:pt x="45516" y="73634"/>
                </a:lnTo>
                <a:lnTo>
                  <a:pt x="30590" y="77382"/>
                </a:lnTo>
                <a:lnTo>
                  <a:pt x="19813" y="82411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43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11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38" y="50698"/>
                </a:lnTo>
                <a:lnTo>
                  <a:pt x="32765" y="52285"/>
                </a:lnTo>
                <a:lnTo>
                  <a:pt x="33757" y="52273"/>
                </a:lnTo>
                <a:lnTo>
                  <a:pt x="34594" y="52108"/>
                </a:lnTo>
                <a:lnTo>
                  <a:pt x="78011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91" y="52120"/>
                </a:moveTo>
                <a:lnTo>
                  <a:pt x="75933" y="52120"/>
                </a:lnTo>
                <a:lnTo>
                  <a:pt x="76847" y="52285"/>
                </a:lnTo>
                <a:lnTo>
                  <a:pt x="77749" y="52273"/>
                </a:lnTo>
                <a:lnTo>
                  <a:pt x="77991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589751" y="470840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4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4049194" y="817508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11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3"/>
                </a:lnTo>
                <a:lnTo>
                  <a:pt x="45516" y="73634"/>
                </a:lnTo>
                <a:lnTo>
                  <a:pt x="30590" y="77382"/>
                </a:lnTo>
                <a:lnTo>
                  <a:pt x="19813" y="82411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44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11" y="52108"/>
                </a:lnTo>
                <a:close/>
              </a:path>
              <a:path w="111125" h="111125">
                <a:moveTo>
                  <a:pt x="29044" y="36702"/>
                </a:moveTo>
                <a:lnTo>
                  <a:pt x="29121" y="44373"/>
                </a:lnTo>
                <a:lnTo>
                  <a:pt x="30226" y="50698"/>
                </a:lnTo>
                <a:lnTo>
                  <a:pt x="32766" y="52285"/>
                </a:lnTo>
                <a:lnTo>
                  <a:pt x="33757" y="52273"/>
                </a:lnTo>
                <a:lnTo>
                  <a:pt x="34594" y="52108"/>
                </a:lnTo>
                <a:lnTo>
                  <a:pt x="78011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2"/>
                </a:lnTo>
                <a:close/>
              </a:path>
              <a:path w="111125" h="111125">
                <a:moveTo>
                  <a:pt x="77991" y="52120"/>
                </a:moveTo>
                <a:lnTo>
                  <a:pt x="75933" y="52120"/>
                </a:lnTo>
                <a:lnTo>
                  <a:pt x="76847" y="52285"/>
                </a:lnTo>
                <a:lnTo>
                  <a:pt x="77749" y="52273"/>
                </a:lnTo>
                <a:lnTo>
                  <a:pt x="77991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2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012969" y="467380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4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027224" y="3673342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5">
                <a:moveTo>
                  <a:pt x="17678" y="0"/>
                </a:moveTo>
                <a:lnTo>
                  <a:pt x="0" y="0"/>
                </a:lnTo>
                <a:lnTo>
                  <a:pt x="0" y="105727"/>
                </a:lnTo>
                <a:lnTo>
                  <a:pt x="75768" y="105727"/>
                </a:lnTo>
                <a:lnTo>
                  <a:pt x="75768" y="87884"/>
                </a:lnTo>
                <a:lnTo>
                  <a:pt x="17678" y="87884"/>
                </a:lnTo>
                <a:lnTo>
                  <a:pt x="17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4052815" y="3646550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4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4114727" y="3646611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30"/>
                </a:lnTo>
                <a:lnTo>
                  <a:pt x="15481" y="154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4017445" y="3604319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05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4"/>
                </a:lnTo>
                <a:lnTo>
                  <a:pt x="45516" y="73634"/>
                </a:lnTo>
                <a:lnTo>
                  <a:pt x="30596" y="77376"/>
                </a:lnTo>
                <a:lnTo>
                  <a:pt x="19814" y="82409"/>
                </a:lnTo>
                <a:lnTo>
                  <a:pt x="2572" y="93854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56" y="91440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865" y="52273"/>
                </a:lnTo>
                <a:lnTo>
                  <a:pt x="75933" y="52120"/>
                </a:lnTo>
                <a:lnTo>
                  <a:pt x="78005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38" y="50698"/>
                </a:lnTo>
                <a:lnTo>
                  <a:pt x="32766" y="52273"/>
                </a:lnTo>
                <a:lnTo>
                  <a:pt x="33762" y="52260"/>
                </a:lnTo>
                <a:lnTo>
                  <a:pt x="34594" y="52108"/>
                </a:lnTo>
                <a:lnTo>
                  <a:pt x="78005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83" y="52120"/>
                </a:moveTo>
                <a:lnTo>
                  <a:pt x="75933" y="52120"/>
                </a:lnTo>
                <a:lnTo>
                  <a:pt x="76847" y="52273"/>
                </a:lnTo>
                <a:lnTo>
                  <a:pt x="77749" y="52260"/>
                </a:lnTo>
                <a:lnTo>
                  <a:pt x="77983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60133" y="7201321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30" h="358775">
                <a:moveTo>
                  <a:pt x="2881122" y="0"/>
                </a:moveTo>
                <a:lnTo>
                  <a:pt x="0" y="0"/>
                </a:lnTo>
                <a:lnTo>
                  <a:pt x="0" y="358664"/>
                </a:lnTo>
                <a:lnTo>
                  <a:pt x="2881122" y="358664"/>
                </a:lnTo>
                <a:lnTo>
                  <a:pt x="2881122" y="0"/>
                </a:lnTo>
              </a:path>
            </a:pathLst>
          </a:custGeom>
          <a:solidFill>
            <a:srgbClr val="1D7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959443" y="7201321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29" h="358775">
                <a:moveTo>
                  <a:pt x="2881122" y="0"/>
                </a:moveTo>
                <a:lnTo>
                  <a:pt x="0" y="0"/>
                </a:lnTo>
                <a:lnTo>
                  <a:pt x="0" y="358664"/>
                </a:lnTo>
                <a:lnTo>
                  <a:pt x="2881122" y="358664"/>
                </a:lnTo>
                <a:lnTo>
                  <a:pt x="2881122" y="0"/>
                </a:lnTo>
              </a:path>
            </a:pathLst>
          </a:custGeom>
          <a:solidFill>
            <a:srgbClr val="1D7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7558747" y="7201321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29" h="358775">
                <a:moveTo>
                  <a:pt x="2881122" y="0"/>
                </a:moveTo>
                <a:lnTo>
                  <a:pt x="0" y="0"/>
                </a:lnTo>
                <a:lnTo>
                  <a:pt x="0" y="358664"/>
                </a:lnTo>
                <a:lnTo>
                  <a:pt x="2881122" y="358664"/>
                </a:lnTo>
                <a:lnTo>
                  <a:pt x="2881122" y="0"/>
                </a:lnTo>
              </a:path>
            </a:pathLst>
          </a:custGeom>
          <a:solidFill>
            <a:srgbClr val="1D7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360133" y="0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30" h="358775">
                <a:moveTo>
                  <a:pt x="0" y="1450"/>
                </a:moveTo>
                <a:lnTo>
                  <a:pt x="0" y="360133"/>
                </a:lnTo>
                <a:lnTo>
                  <a:pt x="2881122" y="360133"/>
                </a:lnTo>
                <a:lnTo>
                  <a:pt x="2881122" y="1450"/>
                </a:lnTo>
                <a:lnTo>
                  <a:pt x="0" y="1450"/>
                </a:lnTo>
              </a:path>
            </a:pathLst>
          </a:custGeom>
          <a:solidFill>
            <a:srgbClr val="76C6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3959443" y="0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29" h="358775">
                <a:moveTo>
                  <a:pt x="0" y="1450"/>
                </a:moveTo>
                <a:lnTo>
                  <a:pt x="0" y="360133"/>
                </a:lnTo>
                <a:lnTo>
                  <a:pt x="2881122" y="360133"/>
                </a:lnTo>
                <a:lnTo>
                  <a:pt x="2881122" y="1450"/>
                </a:lnTo>
                <a:lnTo>
                  <a:pt x="0" y="1450"/>
                </a:lnTo>
              </a:path>
            </a:pathLst>
          </a:custGeom>
          <a:solidFill>
            <a:srgbClr val="76C6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7558747" y="0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29" h="358775">
                <a:moveTo>
                  <a:pt x="0" y="1450"/>
                </a:moveTo>
                <a:lnTo>
                  <a:pt x="0" y="360133"/>
                </a:lnTo>
                <a:lnTo>
                  <a:pt x="2881122" y="360133"/>
                </a:lnTo>
                <a:lnTo>
                  <a:pt x="2881122" y="1450"/>
                </a:lnTo>
                <a:lnTo>
                  <a:pt x="0" y="1450"/>
                </a:lnTo>
              </a:path>
            </a:pathLst>
          </a:custGeom>
          <a:solidFill>
            <a:srgbClr val="76C6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032281" y="6178362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5">
                <a:moveTo>
                  <a:pt x="17678" y="0"/>
                </a:moveTo>
                <a:lnTo>
                  <a:pt x="0" y="0"/>
                </a:lnTo>
                <a:lnTo>
                  <a:pt x="0" y="105727"/>
                </a:lnTo>
                <a:lnTo>
                  <a:pt x="75780" y="105727"/>
                </a:lnTo>
                <a:lnTo>
                  <a:pt x="75780" y="87883"/>
                </a:lnTo>
                <a:lnTo>
                  <a:pt x="17678" y="87883"/>
                </a:lnTo>
                <a:lnTo>
                  <a:pt x="17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057873" y="6151571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4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119786" y="6151622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43"/>
                </a:lnTo>
                <a:lnTo>
                  <a:pt x="15481" y="154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003117" y="6109339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11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55" y="70104"/>
                </a:lnTo>
                <a:lnTo>
                  <a:pt x="45516" y="73634"/>
                </a:lnTo>
                <a:lnTo>
                  <a:pt x="30596" y="77382"/>
                </a:lnTo>
                <a:lnTo>
                  <a:pt x="19814" y="82411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56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11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38" y="50698"/>
                </a:lnTo>
                <a:lnTo>
                  <a:pt x="32766" y="52285"/>
                </a:lnTo>
                <a:lnTo>
                  <a:pt x="33757" y="52273"/>
                </a:lnTo>
                <a:lnTo>
                  <a:pt x="34594" y="52108"/>
                </a:lnTo>
                <a:lnTo>
                  <a:pt x="78011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91" y="52120"/>
                </a:moveTo>
                <a:lnTo>
                  <a:pt x="75933" y="52120"/>
                </a:lnTo>
                <a:lnTo>
                  <a:pt x="76847" y="52285"/>
                </a:lnTo>
                <a:lnTo>
                  <a:pt x="77749" y="52273"/>
                </a:lnTo>
                <a:lnTo>
                  <a:pt x="77991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7634028" y="3648267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5">
                <a:moveTo>
                  <a:pt x="17678" y="0"/>
                </a:moveTo>
                <a:lnTo>
                  <a:pt x="0" y="0"/>
                </a:lnTo>
                <a:lnTo>
                  <a:pt x="0" y="105727"/>
                </a:lnTo>
                <a:lnTo>
                  <a:pt x="75780" y="105727"/>
                </a:lnTo>
                <a:lnTo>
                  <a:pt x="75780" y="87884"/>
                </a:lnTo>
                <a:lnTo>
                  <a:pt x="17678" y="87884"/>
                </a:lnTo>
                <a:lnTo>
                  <a:pt x="17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7659620" y="3621475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4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7721531" y="3621529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43"/>
                </a:lnTo>
                <a:lnTo>
                  <a:pt x="15481" y="154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7624250" y="3579245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09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4"/>
                </a:lnTo>
                <a:lnTo>
                  <a:pt x="45516" y="73634"/>
                </a:lnTo>
                <a:lnTo>
                  <a:pt x="30590" y="77376"/>
                </a:lnTo>
                <a:lnTo>
                  <a:pt x="19813" y="82409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43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09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25" y="50685"/>
                </a:lnTo>
                <a:lnTo>
                  <a:pt x="32765" y="52273"/>
                </a:lnTo>
                <a:lnTo>
                  <a:pt x="33693" y="52273"/>
                </a:lnTo>
                <a:lnTo>
                  <a:pt x="34594" y="52108"/>
                </a:lnTo>
                <a:lnTo>
                  <a:pt x="78009" y="52108"/>
                </a:lnTo>
                <a:lnTo>
                  <a:pt x="80251" y="50685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89" y="52120"/>
                </a:moveTo>
                <a:lnTo>
                  <a:pt x="75933" y="52120"/>
                </a:lnTo>
                <a:lnTo>
                  <a:pt x="76834" y="52273"/>
                </a:lnTo>
                <a:lnTo>
                  <a:pt x="77749" y="52273"/>
                </a:lnTo>
                <a:lnTo>
                  <a:pt x="77989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75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7639611" y="5807026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5">
                <a:moveTo>
                  <a:pt x="17678" y="0"/>
                </a:moveTo>
                <a:lnTo>
                  <a:pt x="0" y="0"/>
                </a:lnTo>
                <a:lnTo>
                  <a:pt x="0" y="105727"/>
                </a:lnTo>
                <a:lnTo>
                  <a:pt x="75780" y="105727"/>
                </a:lnTo>
                <a:lnTo>
                  <a:pt x="75780" y="87883"/>
                </a:lnTo>
                <a:lnTo>
                  <a:pt x="17678" y="87883"/>
                </a:lnTo>
                <a:lnTo>
                  <a:pt x="17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7665203" y="5780234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4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7727115" y="5780286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43"/>
                </a:lnTo>
                <a:lnTo>
                  <a:pt x="15481" y="154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7629833" y="5738003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11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4"/>
                </a:lnTo>
                <a:lnTo>
                  <a:pt x="45516" y="73634"/>
                </a:lnTo>
                <a:lnTo>
                  <a:pt x="30590" y="77382"/>
                </a:lnTo>
                <a:lnTo>
                  <a:pt x="19813" y="82411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43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11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25" y="50698"/>
                </a:lnTo>
                <a:lnTo>
                  <a:pt x="32765" y="52285"/>
                </a:lnTo>
                <a:lnTo>
                  <a:pt x="33757" y="52273"/>
                </a:lnTo>
                <a:lnTo>
                  <a:pt x="34594" y="52108"/>
                </a:lnTo>
                <a:lnTo>
                  <a:pt x="78011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91" y="52120"/>
                </a:moveTo>
                <a:lnTo>
                  <a:pt x="75933" y="52120"/>
                </a:lnTo>
                <a:lnTo>
                  <a:pt x="76847" y="52285"/>
                </a:lnTo>
                <a:lnTo>
                  <a:pt x="77749" y="52273"/>
                </a:lnTo>
                <a:lnTo>
                  <a:pt x="77991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75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0067" y="302513"/>
            <a:ext cx="9721214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0067" y="1739455"/>
            <a:ext cx="9721214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72459" y="7033450"/>
            <a:ext cx="3456431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40067" y="7033450"/>
            <a:ext cx="248431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76972" y="7033450"/>
            <a:ext cx="248431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hyperlink" Target="mailto:fondim86@cio-hmao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37773" y="250460"/>
            <a:ext cx="2438399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215" marR="188595" algn="ctr">
              <a:lnSpc>
                <a:spcPts val="1500"/>
              </a:lnSpc>
            </a:pP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Бюджетное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учреждение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Ханты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-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Мансийского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автономного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округа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–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Югры</a:t>
            </a:r>
          </a:p>
          <a:p>
            <a:pPr marL="12700" marR="5080" indent="-635" algn="ctr">
              <a:lnSpc>
                <a:spcPts val="1500"/>
              </a:lnSpc>
            </a:pP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sz="1300" dirty="0">
                <a:solidFill>
                  <a:srgbClr val="0076BD"/>
                </a:solidFill>
                <a:latin typeface="Times New Roman"/>
                <a:cs typeface="Times New Roman"/>
              </a:rPr>
              <a:t>«Центр имущественных отношений»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15743" y="4828945"/>
            <a:ext cx="3001010" cy="8184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800"/>
              </a:lnSpc>
            </a:pPr>
            <a:r>
              <a:rPr sz="1600" dirty="0">
                <a:solidFill>
                  <a:srgbClr val="008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СПРАВЕДЛИВАЯ КАДАСТРОВАЯ СТОИМОСТЬ -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600" dirty="0">
                <a:solidFill>
                  <a:srgbClr val="008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СПРАВЕДЛИВЫЙ НАЛОГ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539375" y="4213700"/>
            <a:ext cx="1295756" cy="212349"/>
          </a:xfrm>
          <a:custGeom>
            <a:avLst/>
            <a:gdLst/>
            <a:ahLst/>
            <a:cxnLst/>
            <a:rect l="l" t="t" r="r" b="b"/>
            <a:pathLst>
              <a:path w="1934209" h="371475">
                <a:moveTo>
                  <a:pt x="0" y="371081"/>
                </a:moveTo>
                <a:lnTo>
                  <a:pt x="989545" y="0"/>
                </a:lnTo>
                <a:lnTo>
                  <a:pt x="1934057" y="329044"/>
                </a:lnTo>
              </a:path>
            </a:pathLst>
          </a:custGeom>
          <a:ln w="177800">
            <a:solidFill>
              <a:srgbClr val="008A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87234" y="2"/>
            <a:ext cx="3601720" cy="7560309"/>
          </a:xfrm>
          <a:custGeom>
            <a:avLst/>
            <a:gdLst/>
            <a:ahLst/>
            <a:cxnLst/>
            <a:rect l="l" t="t" r="r" b="b"/>
            <a:pathLst>
              <a:path w="3601720" h="7560309">
                <a:moveTo>
                  <a:pt x="3601377" y="7559989"/>
                </a:moveTo>
                <a:lnTo>
                  <a:pt x="3601377" y="0"/>
                </a:lnTo>
                <a:lnTo>
                  <a:pt x="0" y="0"/>
                </a:lnTo>
                <a:lnTo>
                  <a:pt x="0" y="7559989"/>
                </a:lnTo>
                <a:lnTo>
                  <a:pt x="3601377" y="7559989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960469" y="720191"/>
            <a:ext cx="227977" cy="2280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7483135" y="2038696"/>
            <a:ext cx="2969895" cy="1639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800"/>
              </a:lnSpc>
            </a:pPr>
            <a:endParaRPr lang="ru-RU" sz="1600" dirty="0" smtClean="0">
              <a:solidFill>
                <a:srgbClr val="1C7ABC"/>
              </a:solidFill>
              <a:latin typeface="Segoe UI"/>
              <a:cs typeface="Segoe UI"/>
            </a:endParaRPr>
          </a:p>
          <a:p>
            <a:pPr marL="12700" marR="5080">
              <a:lnSpc>
                <a:spcPct val="110800"/>
              </a:lnSpc>
            </a:pPr>
            <a:r>
              <a:rPr lang="ru-RU" sz="1600" dirty="0" smtClean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ПОДАТЬ ЗАЯВЛЕНИЕ </a:t>
            </a:r>
            <a:r>
              <a:rPr lang="ru-RU" sz="1600" dirty="0" smtClean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1600" dirty="0" smtClean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УСТАНОВЛЕНИИ КАДАСТРОВОЙ СТОИМОСТИ В РАЗМЕРЕ  РЫНОЧНОЙ СТОИМОСТИ?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313250" y="694691"/>
            <a:ext cx="2229485" cy="717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800"/>
              </a:lnSpc>
            </a:pPr>
            <a:r>
              <a:rPr sz="1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онтактная информация БУ «Центр имущественных </a:t>
            </a:r>
            <a:r>
              <a:rPr sz="1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тношений»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4029278" y="1482818"/>
            <a:ext cx="2739822" cy="6948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5" dirty="0">
                <a:latin typeface="Times New Roman"/>
                <a:cs typeface="Times New Roman"/>
              </a:rPr>
              <a:t>М</a:t>
            </a:r>
            <a:r>
              <a:rPr sz="1050" spc="20" dirty="0">
                <a:latin typeface="Times New Roman"/>
                <a:cs typeface="Times New Roman"/>
              </a:rPr>
              <a:t>е</a:t>
            </a:r>
            <a:r>
              <a:rPr sz="1050" dirty="0">
                <a:latin typeface="Times New Roman"/>
                <a:cs typeface="Times New Roman"/>
              </a:rPr>
              <a:t>с</a:t>
            </a:r>
            <a:r>
              <a:rPr sz="1050" spc="-15" dirty="0">
                <a:latin typeface="Times New Roman"/>
                <a:cs typeface="Times New Roman"/>
              </a:rPr>
              <a:t>т</a:t>
            </a:r>
            <a:r>
              <a:rPr sz="1050" dirty="0">
                <a:latin typeface="Times New Roman"/>
                <a:cs typeface="Times New Roman"/>
              </a:rPr>
              <a:t>о на</a:t>
            </a:r>
            <a:r>
              <a:rPr sz="1050" spc="-40" dirty="0">
                <a:latin typeface="Times New Roman"/>
                <a:cs typeface="Times New Roman"/>
              </a:rPr>
              <a:t>х</a:t>
            </a:r>
            <a:r>
              <a:rPr sz="1050" spc="-25" dirty="0">
                <a:latin typeface="Times New Roman"/>
                <a:cs typeface="Times New Roman"/>
              </a:rPr>
              <a:t>о</a:t>
            </a:r>
            <a:r>
              <a:rPr sz="1050" dirty="0">
                <a:latin typeface="Times New Roman"/>
                <a:cs typeface="Times New Roman"/>
              </a:rPr>
              <a:t>ждения:</a:t>
            </a:r>
          </a:p>
          <a:p>
            <a:pPr marL="12700" marR="5080" algn="just">
              <a:lnSpc>
                <a:spcPct val="110000"/>
              </a:lnSpc>
            </a:pPr>
            <a:r>
              <a:rPr sz="1050" dirty="0">
                <a:latin typeface="Times New Roman"/>
                <a:cs typeface="Times New Roman"/>
              </a:rPr>
              <a:t>628012, Ханты-Мансийский </a:t>
            </a:r>
            <a:r>
              <a:rPr sz="1050" dirty="0" err="1">
                <a:latin typeface="Times New Roman"/>
                <a:cs typeface="Times New Roman"/>
              </a:rPr>
              <a:t>а</a:t>
            </a:r>
            <a:r>
              <a:rPr sz="1050" spc="-25" dirty="0" err="1">
                <a:latin typeface="Times New Roman"/>
                <a:cs typeface="Times New Roman"/>
              </a:rPr>
              <a:t>в</a:t>
            </a:r>
            <a:r>
              <a:rPr sz="1050" spc="-15" dirty="0" err="1">
                <a:latin typeface="Times New Roman"/>
                <a:cs typeface="Times New Roman"/>
              </a:rPr>
              <a:t>т</a:t>
            </a:r>
            <a:r>
              <a:rPr sz="1050" dirty="0" err="1">
                <a:latin typeface="Times New Roman"/>
                <a:cs typeface="Times New Roman"/>
              </a:rPr>
              <a:t>он</a:t>
            </a:r>
            <a:r>
              <a:rPr sz="1050" spc="-20" dirty="0" err="1">
                <a:latin typeface="Times New Roman"/>
                <a:cs typeface="Times New Roman"/>
              </a:rPr>
              <a:t>о</a:t>
            </a:r>
            <a:r>
              <a:rPr sz="1050" dirty="0" err="1">
                <a:latin typeface="Times New Roman"/>
                <a:cs typeface="Times New Roman"/>
              </a:rPr>
              <a:t>мный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dirty="0" err="1" smtClean="0">
                <a:latin typeface="Times New Roman"/>
                <a:cs typeface="Times New Roman"/>
              </a:rPr>
              <a:t>ок</a:t>
            </a:r>
            <a:r>
              <a:rPr sz="1050" spc="-15" dirty="0" err="1" smtClean="0">
                <a:latin typeface="Times New Roman"/>
                <a:cs typeface="Times New Roman"/>
              </a:rPr>
              <a:t>р</a:t>
            </a:r>
            <a:r>
              <a:rPr sz="1050" dirty="0" err="1" smtClean="0">
                <a:latin typeface="Times New Roman"/>
                <a:cs typeface="Times New Roman"/>
              </a:rPr>
              <a:t>уг</a:t>
            </a:r>
            <a:r>
              <a:rPr lang="ru-RU" sz="1050" dirty="0" smtClean="0">
                <a:latin typeface="Times New Roman"/>
                <a:cs typeface="Times New Roman"/>
              </a:rPr>
              <a:t> </a:t>
            </a:r>
            <a:r>
              <a:rPr sz="1050" dirty="0" smtClean="0">
                <a:latin typeface="Times New Roman"/>
                <a:cs typeface="Times New Roman"/>
              </a:rPr>
              <a:t>- </a:t>
            </a:r>
            <a:r>
              <a:rPr lang="ru-RU" sz="1050" dirty="0" smtClean="0">
                <a:latin typeface="Times New Roman"/>
                <a:cs typeface="Times New Roman"/>
              </a:rPr>
              <a:t>Югра</a:t>
            </a:r>
            <a:r>
              <a:rPr sz="1050" dirty="0" smtClean="0">
                <a:latin typeface="Times New Roman"/>
                <a:cs typeface="Times New Roman"/>
              </a:rPr>
              <a:t>, </a:t>
            </a:r>
            <a:r>
              <a:rPr sz="1050" spc="-114" dirty="0">
                <a:latin typeface="Times New Roman"/>
                <a:cs typeface="Times New Roman"/>
              </a:rPr>
              <a:t>г</a:t>
            </a:r>
            <a:r>
              <a:rPr sz="1050" dirty="0">
                <a:latin typeface="Times New Roman"/>
                <a:cs typeface="Times New Roman"/>
              </a:rPr>
              <a:t>. Ханты-Мансийск, </a:t>
            </a:r>
            <a:r>
              <a:rPr sz="1050" spc="-45" dirty="0">
                <a:latin typeface="Times New Roman"/>
                <a:cs typeface="Times New Roman"/>
              </a:rPr>
              <a:t>у</a:t>
            </a:r>
            <a:r>
              <a:rPr sz="1050" dirty="0">
                <a:latin typeface="Times New Roman"/>
                <a:cs typeface="Times New Roman"/>
              </a:rPr>
              <a:t>л. </a:t>
            </a:r>
            <a:r>
              <a:rPr sz="1050" spc="-50" dirty="0">
                <a:latin typeface="Times New Roman"/>
                <a:cs typeface="Times New Roman"/>
              </a:rPr>
              <a:t>К</a:t>
            </a:r>
            <a:r>
              <a:rPr sz="1050" spc="-20" dirty="0">
                <a:latin typeface="Times New Roman"/>
                <a:cs typeface="Times New Roman"/>
              </a:rPr>
              <a:t>о</a:t>
            </a:r>
            <a:r>
              <a:rPr sz="1050" dirty="0">
                <a:latin typeface="Times New Roman"/>
                <a:cs typeface="Times New Roman"/>
              </a:rPr>
              <a:t>минтерна, 23 (приемная: 3 э</a:t>
            </a:r>
            <a:r>
              <a:rPr sz="1050" spc="10" dirty="0">
                <a:latin typeface="Times New Roman"/>
                <a:cs typeface="Times New Roman"/>
              </a:rPr>
              <a:t>т</a:t>
            </a:r>
            <a:r>
              <a:rPr sz="1050" dirty="0">
                <a:latin typeface="Times New Roman"/>
                <a:cs typeface="Times New Roman"/>
              </a:rPr>
              <a:t>аж, </a:t>
            </a:r>
            <a:r>
              <a:rPr sz="1050" spc="-20" dirty="0">
                <a:latin typeface="Times New Roman"/>
                <a:cs typeface="Times New Roman"/>
              </a:rPr>
              <a:t>к</a:t>
            </a:r>
            <a:r>
              <a:rPr sz="1050" dirty="0">
                <a:latin typeface="Times New Roman"/>
                <a:cs typeface="Times New Roman"/>
              </a:rPr>
              <a:t>абинет 31);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4029278" y="2342477"/>
            <a:ext cx="2854972" cy="1047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latin typeface="Times New Roman"/>
                <a:cs typeface="Times New Roman"/>
              </a:rPr>
              <a:t>Т</a:t>
            </a:r>
            <a:r>
              <a:rPr sz="1050" dirty="0" err="1" smtClean="0">
                <a:latin typeface="Times New Roman"/>
                <a:cs typeface="Times New Roman"/>
              </a:rPr>
              <a:t>ел</a:t>
            </a:r>
            <a:r>
              <a:rPr sz="1050" spc="10" dirty="0" err="1" smtClean="0">
                <a:latin typeface="Times New Roman"/>
                <a:cs typeface="Times New Roman"/>
              </a:rPr>
              <a:t>е</a:t>
            </a:r>
            <a:r>
              <a:rPr sz="1050" dirty="0" err="1" smtClean="0">
                <a:latin typeface="Times New Roman"/>
                <a:cs typeface="Times New Roman"/>
              </a:rPr>
              <a:t>фон</a:t>
            </a:r>
            <a:r>
              <a:rPr sz="1050" dirty="0" smtClean="0">
                <a:latin typeface="Times New Roman"/>
                <a:cs typeface="Times New Roman"/>
              </a:rPr>
              <a:t>:</a:t>
            </a:r>
            <a:endParaRPr sz="10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000"/>
              </a:lnSpc>
            </a:pPr>
            <a:r>
              <a:rPr lang="ru-RU" sz="1050" dirty="0" smtClean="0">
                <a:latin typeface="Times New Roman"/>
                <a:cs typeface="Times New Roman"/>
              </a:rPr>
              <a:t>8 </a:t>
            </a:r>
            <a:r>
              <a:rPr sz="1050" dirty="0" smtClean="0">
                <a:latin typeface="Times New Roman"/>
                <a:cs typeface="Times New Roman"/>
              </a:rPr>
              <a:t>(3467</a:t>
            </a:r>
            <a:r>
              <a:rPr sz="1050" dirty="0" smtClean="0">
                <a:latin typeface="Times New Roman"/>
                <a:cs typeface="Times New Roman"/>
              </a:rPr>
              <a:t>)</a:t>
            </a:r>
            <a:r>
              <a:rPr lang="ru-RU" sz="1050" dirty="0" smtClean="0">
                <a:latin typeface="Times New Roman"/>
                <a:cs typeface="Times New Roman"/>
              </a:rPr>
              <a:t> 37-89-84 доб</a:t>
            </a:r>
            <a:r>
              <a:rPr lang="ru-RU" sz="1050" dirty="0">
                <a:latin typeface="Times New Roman"/>
                <a:cs typeface="Times New Roman"/>
              </a:rPr>
              <a:t>. </a:t>
            </a:r>
            <a:r>
              <a:rPr lang="ru-RU" sz="1050" dirty="0" smtClean="0">
                <a:latin typeface="Times New Roman"/>
                <a:cs typeface="Times New Roman"/>
              </a:rPr>
              <a:t>1221</a:t>
            </a:r>
          </a:p>
          <a:p>
            <a:pPr marL="12700" marR="5080" algn="just">
              <a:lnSpc>
                <a:spcPct val="110000"/>
              </a:lnSpc>
            </a:pPr>
            <a:r>
              <a:rPr sz="1050" spc="-15" dirty="0" err="1" smtClean="0">
                <a:latin typeface="Times New Roman"/>
                <a:cs typeface="Times New Roman"/>
              </a:rPr>
              <a:t>от</a:t>
            </a:r>
            <a:r>
              <a:rPr sz="1050" dirty="0" err="1" smtClean="0">
                <a:latin typeface="Times New Roman"/>
                <a:cs typeface="Times New Roman"/>
              </a:rPr>
              <a:t>дел</a:t>
            </a:r>
            <a:r>
              <a:rPr sz="1050" dirty="0" smtClean="0">
                <a:latin typeface="Times New Roman"/>
                <a:cs typeface="Times New Roman"/>
              </a:rPr>
              <a:t> </a:t>
            </a:r>
            <a:r>
              <a:rPr sz="1050" dirty="0" err="1" smtClean="0">
                <a:latin typeface="Times New Roman"/>
                <a:cs typeface="Times New Roman"/>
              </a:rPr>
              <a:t>опр</a:t>
            </a:r>
            <a:r>
              <a:rPr sz="1050" spc="-15" dirty="0" err="1" smtClean="0">
                <a:latin typeface="Times New Roman"/>
                <a:cs typeface="Times New Roman"/>
              </a:rPr>
              <a:t>е</a:t>
            </a:r>
            <a:r>
              <a:rPr sz="1050" dirty="0" err="1" smtClean="0">
                <a:latin typeface="Times New Roman"/>
                <a:cs typeface="Times New Roman"/>
              </a:rPr>
              <a:t>деления</a:t>
            </a:r>
            <a:r>
              <a:rPr lang="ru-RU" sz="1050" dirty="0">
                <a:latin typeface="Times New Roman"/>
                <a:cs typeface="Times New Roman"/>
              </a:rPr>
              <a:t> </a:t>
            </a:r>
            <a:r>
              <a:rPr sz="1050" spc="-20" dirty="0" err="1" smtClean="0">
                <a:latin typeface="Times New Roman"/>
                <a:cs typeface="Times New Roman"/>
              </a:rPr>
              <a:t>к</a:t>
            </a:r>
            <a:r>
              <a:rPr sz="1050" dirty="0" err="1" smtClean="0">
                <a:latin typeface="Times New Roman"/>
                <a:cs typeface="Times New Roman"/>
              </a:rPr>
              <a:t>адас</a:t>
            </a:r>
            <a:r>
              <a:rPr sz="1050" spc="10" dirty="0" err="1" smtClean="0">
                <a:latin typeface="Times New Roman"/>
                <a:cs typeface="Times New Roman"/>
              </a:rPr>
              <a:t>т</a:t>
            </a:r>
            <a:r>
              <a:rPr sz="1050" dirty="0" err="1" smtClean="0">
                <a:latin typeface="Times New Roman"/>
                <a:cs typeface="Times New Roman"/>
              </a:rPr>
              <a:t>ро</a:t>
            </a:r>
            <a:r>
              <a:rPr sz="1050" spc="-10" dirty="0" err="1" smtClean="0">
                <a:latin typeface="Times New Roman"/>
                <a:cs typeface="Times New Roman"/>
              </a:rPr>
              <a:t>в</a:t>
            </a:r>
            <a:r>
              <a:rPr sz="1050" dirty="0" err="1" smtClean="0">
                <a:latin typeface="Times New Roman"/>
                <a:cs typeface="Times New Roman"/>
              </a:rPr>
              <a:t>ой</a:t>
            </a:r>
            <a:r>
              <a:rPr sz="1050" dirty="0" smtClean="0">
                <a:latin typeface="Times New Roman"/>
                <a:cs typeface="Times New Roman"/>
              </a:rPr>
              <a:t> </a:t>
            </a:r>
            <a:r>
              <a:rPr sz="1050" dirty="0" err="1" smtClean="0">
                <a:latin typeface="Times New Roman"/>
                <a:cs typeface="Times New Roman"/>
              </a:rPr>
              <a:t>с</a:t>
            </a:r>
            <a:r>
              <a:rPr sz="1050" spc="-15" dirty="0" err="1" smtClean="0">
                <a:latin typeface="Times New Roman"/>
                <a:cs typeface="Times New Roman"/>
              </a:rPr>
              <a:t>т</a:t>
            </a:r>
            <a:r>
              <a:rPr sz="1050" dirty="0" err="1" smtClean="0">
                <a:latin typeface="Times New Roman"/>
                <a:cs typeface="Times New Roman"/>
              </a:rPr>
              <a:t>оим</a:t>
            </a:r>
            <a:r>
              <a:rPr sz="1050" spc="20" dirty="0" err="1" smtClean="0">
                <a:latin typeface="Times New Roman"/>
                <a:cs typeface="Times New Roman"/>
              </a:rPr>
              <a:t>о</a:t>
            </a:r>
            <a:r>
              <a:rPr sz="1050" dirty="0" err="1" smtClean="0">
                <a:latin typeface="Times New Roman"/>
                <a:cs typeface="Times New Roman"/>
              </a:rPr>
              <a:t>сти</a:t>
            </a:r>
            <a:r>
              <a:rPr sz="1050" dirty="0" smtClean="0">
                <a:latin typeface="Times New Roman"/>
                <a:cs typeface="Times New Roman"/>
              </a:rPr>
              <a:t>,</a:t>
            </a:r>
            <a:endParaRPr sz="10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lang="ru-RU" sz="1050" dirty="0" smtClean="0">
                <a:latin typeface="Times New Roman"/>
                <a:cs typeface="Times New Roman"/>
              </a:rPr>
              <a:t>8 </a:t>
            </a:r>
            <a:r>
              <a:rPr sz="1050" dirty="0" smtClean="0">
                <a:latin typeface="Times New Roman"/>
                <a:cs typeface="Times New Roman"/>
              </a:rPr>
              <a:t>(3467</a:t>
            </a:r>
            <a:r>
              <a:rPr sz="1050" dirty="0">
                <a:latin typeface="Times New Roman"/>
                <a:cs typeface="Times New Roman"/>
              </a:rPr>
              <a:t>) </a:t>
            </a:r>
            <a:r>
              <a:rPr lang="ru-RU" sz="1050" dirty="0" smtClean="0">
                <a:latin typeface="Times New Roman"/>
                <a:cs typeface="Times New Roman"/>
              </a:rPr>
              <a:t>32-38-04, 37</a:t>
            </a:r>
            <a:r>
              <a:rPr sz="1050" dirty="0" smtClean="0">
                <a:latin typeface="Times New Roman"/>
                <a:cs typeface="Times New Roman"/>
              </a:rPr>
              <a:t>-</a:t>
            </a:r>
            <a:r>
              <a:rPr lang="ru-RU" sz="1050" dirty="0" smtClean="0">
                <a:latin typeface="Times New Roman"/>
                <a:cs typeface="Times New Roman"/>
              </a:rPr>
              <a:t>89</a:t>
            </a:r>
            <a:r>
              <a:rPr sz="1050" dirty="0" smtClean="0">
                <a:latin typeface="Times New Roman"/>
                <a:cs typeface="Times New Roman"/>
              </a:rPr>
              <a:t>-</a:t>
            </a:r>
            <a:r>
              <a:rPr lang="ru-RU" sz="1050" dirty="0" smtClean="0">
                <a:latin typeface="Times New Roman"/>
                <a:cs typeface="Times New Roman"/>
              </a:rPr>
              <a:t>86</a:t>
            </a:r>
            <a:r>
              <a:rPr sz="1050" dirty="0" smtClean="0">
                <a:latin typeface="Times New Roman"/>
                <a:cs typeface="Times New Roman"/>
              </a:rPr>
              <a:t> </a:t>
            </a:r>
            <a:r>
              <a:rPr lang="ru-RU" sz="1050" dirty="0">
                <a:latin typeface="Times New Roman"/>
                <a:cs typeface="Times New Roman"/>
              </a:rPr>
              <a:t>доб. </a:t>
            </a:r>
            <a:r>
              <a:rPr lang="ru-RU" sz="1050" dirty="0" smtClean="0">
                <a:latin typeface="Times New Roman"/>
                <a:cs typeface="Times New Roman"/>
              </a:rPr>
              <a:t>107 </a:t>
            </a:r>
            <a:r>
              <a:rPr sz="1050" dirty="0" smtClean="0">
                <a:latin typeface="Times New Roman"/>
                <a:cs typeface="Times New Roman"/>
              </a:rPr>
              <a:t>(</a:t>
            </a:r>
            <a:r>
              <a:rPr sz="1050" dirty="0">
                <a:latin typeface="Times New Roman"/>
                <a:cs typeface="Times New Roman"/>
              </a:rPr>
              <a:t>приемная);</a:t>
            </a:r>
          </a:p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sz="1050" spc="-15" dirty="0">
                <a:latin typeface="Times New Roman"/>
                <a:cs typeface="Times New Roman"/>
              </a:rPr>
              <a:t>Э</a:t>
            </a:r>
            <a:r>
              <a:rPr sz="1050" dirty="0">
                <a:latin typeface="Times New Roman"/>
                <a:cs typeface="Times New Roman"/>
              </a:rPr>
              <a:t>ле</a:t>
            </a:r>
            <a:r>
              <a:rPr sz="1050" spc="-15" dirty="0">
                <a:latin typeface="Times New Roman"/>
                <a:cs typeface="Times New Roman"/>
              </a:rPr>
              <a:t>к</a:t>
            </a:r>
            <a:r>
              <a:rPr sz="1050" spc="10" dirty="0">
                <a:latin typeface="Times New Roman"/>
                <a:cs typeface="Times New Roman"/>
              </a:rPr>
              <a:t>т</a:t>
            </a:r>
            <a:r>
              <a:rPr sz="1050" dirty="0">
                <a:latin typeface="Times New Roman"/>
                <a:cs typeface="Times New Roman"/>
              </a:rPr>
              <a:t>ронная </a:t>
            </a:r>
            <a:r>
              <a:rPr sz="1050" dirty="0" err="1">
                <a:latin typeface="Times New Roman"/>
                <a:cs typeface="Times New Roman"/>
              </a:rPr>
              <a:t>п</a:t>
            </a:r>
            <a:r>
              <a:rPr sz="1050" spc="-30" dirty="0" err="1">
                <a:latin typeface="Times New Roman"/>
                <a:cs typeface="Times New Roman"/>
              </a:rPr>
              <a:t>о</a:t>
            </a:r>
            <a:r>
              <a:rPr sz="1050" dirty="0" err="1">
                <a:latin typeface="Times New Roman"/>
                <a:cs typeface="Times New Roman"/>
              </a:rPr>
              <a:t>ч</a:t>
            </a:r>
            <a:r>
              <a:rPr sz="1050" spc="10" dirty="0" err="1">
                <a:latin typeface="Times New Roman"/>
                <a:cs typeface="Times New Roman"/>
              </a:rPr>
              <a:t>т</a:t>
            </a:r>
            <a:r>
              <a:rPr sz="1050" dirty="0" err="1">
                <a:latin typeface="Times New Roman"/>
                <a:cs typeface="Times New Roman"/>
              </a:rPr>
              <a:t>а</a:t>
            </a:r>
            <a:r>
              <a:rPr sz="1050" dirty="0" smtClean="0">
                <a:latin typeface="Times New Roman"/>
                <a:cs typeface="Times New Roman"/>
              </a:rPr>
              <a:t>:</a:t>
            </a:r>
            <a:r>
              <a:rPr lang="ru-RU" sz="1050" dirty="0" smtClean="0">
                <a:latin typeface="Times New Roman"/>
                <a:cs typeface="Times New Roman"/>
              </a:rPr>
              <a:t> </a:t>
            </a:r>
            <a:r>
              <a:rPr lang="en-US" sz="11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fondim86@cio-hmao.ru</a:t>
            </a:r>
            <a:endParaRPr lang="ru-RU" sz="11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учреждения: 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cio-hmao.ru</a:t>
            </a: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6" y="7195937"/>
            <a:ext cx="9804400" cy="0"/>
          </a:xfrm>
          <a:custGeom>
            <a:avLst/>
            <a:gdLst/>
            <a:ahLst/>
            <a:cxnLst/>
            <a:rect l="l" t="t" r="r" b="b"/>
            <a:pathLst>
              <a:path w="9804400">
                <a:moveTo>
                  <a:pt x="0" y="0"/>
                </a:moveTo>
                <a:lnTo>
                  <a:pt x="9804060" y="0"/>
                </a:lnTo>
              </a:path>
            </a:pathLst>
          </a:custGeom>
          <a:ln w="16954">
            <a:solidFill>
              <a:srgbClr val="DBE0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034506" y="8626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12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034538" y="771277"/>
            <a:ext cx="69850" cy="124460"/>
          </a:xfrm>
          <a:custGeom>
            <a:avLst/>
            <a:gdLst/>
            <a:ahLst/>
            <a:cxnLst/>
            <a:rect l="l" t="t" r="r" b="b"/>
            <a:pathLst>
              <a:path w="69850" h="124459">
                <a:moveTo>
                  <a:pt x="28045" y="0"/>
                </a:moveTo>
                <a:lnTo>
                  <a:pt x="14092" y="3530"/>
                </a:lnTo>
                <a:lnTo>
                  <a:pt x="4153" y="12863"/>
                </a:lnTo>
                <a:lnTo>
                  <a:pt x="0" y="26078"/>
                </a:lnTo>
                <a:lnTo>
                  <a:pt x="46" y="92104"/>
                </a:lnTo>
                <a:lnTo>
                  <a:pt x="3354" y="105858"/>
                </a:lnTo>
                <a:lnTo>
                  <a:pt x="11515" y="116862"/>
                </a:lnTo>
                <a:lnTo>
                  <a:pt x="23327" y="123896"/>
                </a:lnTo>
                <a:lnTo>
                  <a:pt x="41018" y="122881"/>
                </a:lnTo>
                <a:lnTo>
                  <a:pt x="51931" y="118811"/>
                </a:lnTo>
                <a:lnTo>
                  <a:pt x="36054" y="118811"/>
                </a:lnTo>
                <a:lnTo>
                  <a:pt x="21916" y="115410"/>
                </a:lnTo>
                <a:lnTo>
                  <a:pt x="11732" y="106368"/>
                </a:lnTo>
                <a:lnTo>
                  <a:pt x="7108" y="93506"/>
                </a:lnTo>
                <a:lnTo>
                  <a:pt x="6980" y="27359"/>
                </a:lnTo>
                <a:lnTo>
                  <a:pt x="11707" y="14335"/>
                </a:lnTo>
                <a:lnTo>
                  <a:pt x="23471" y="7370"/>
                </a:lnTo>
                <a:lnTo>
                  <a:pt x="44865" y="7370"/>
                </a:lnTo>
                <a:lnTo>
                  <a:pt x="41529" y="3953"/>
                </a:lnTo>
                <a:lnTo>
                  <a:pt x="28045" y="0"/>
                </a:lnTo>
                <a:close/>
              </a:path>
              <a:path w="69850" h="124459">
                <a:moveTo>
                  <a:pt x="62708" y="34814"/>
                </a:moveTo>
                <a:lnTo>
                  <a:pt x="62606" y="91596"/>
                </a:lnTo>
                <a:lnTo>
                  <a:pt x="58958" y="104874"/>
                </a:lnTo>
                <a:lnTo>
                  <a:pt x="49422" y="114686"/>
                </a:lnTo>
                <a:lnTo>
                  <a:pt x="36054" y="118811"/>
                </a:lnTo>
                <a:lnTo>
                  <a:pt x="51931" y="118811"/>
                </a:lnTo>
                <a:lnTo>
                  <a:pt x="69731" y="34979"/>
                </a:lnTo>
                <a:lnTo>
                  <a:pt x="62708" y="34814"/>
                </a:lnTo>
                <a:close/>
              </a:path>
              <a:path w="69850" h="124459">
                <a:moveTo>
                  <a:pt x="22932" y="35131"/>
                </a:moveTo>
                <a:lnTo>
                  <a:pt x="15947" y="35131"/>
                </a:lnTo>
                <a:lnTo>
                  <a:pt x="16046" y="92104"/>
                </a:lnTo>
                <a:lnTo>
                  <a:pt x="21365" y="104502"/>
                </a:lnTo>
                <a:lnTo>
                  <a:pt x="33699" y="110365"/>
                </a:lnTo>
                <a:lnTo>
                  <a:pt x="47445" y="105914"/>
                </a:lnTo>
                <a:lnTo>
                  <a:pt x="48964" y="103432"/>
                </a:lnTo>
                <a:lnTo>
                  <a:pt x="28672" y="103432"/>
                </a:lnTo>
                <a:lnTo>
                  <a:pt x="23249" y="98225"/>
                </a:lnTo>
                <a:lnTo>
                  <a:pt x="22983" y="91900"/>
                </a:lnTo>
                <a:lnTo>
                  <a:pt x="22932" y="35131"/>
                </a:lnTo>
                <a:close/>
              </a:path>
              <a:path w="69850" h="124459">
                <a:moveTo>
                  <a:pt x="44865" y="7370"/>
                </a:moveTo>
                <a:lnTo>
                  <a:pt x="23471" y="7370"/>
                </a:lnTo>
                <a:lnTo>
                  <a:pt x="38455" y="10980"/>
                </a:lnTo>
                <a:lnTo>
                  <a:pt x="46568" y="20824"/>
                </a:lnTo>
                <a:lnTo>
                  <a:pt x="47671" y="44504"/>
                </a:lnTo>
                <a:lnTo>
                  <a:pt x="47608" y="91900"/>
                </a:lnTo>
                <a:lnTo>
                  <a:pt x="47341" y="98225"/>
                </a:lnTo>
                <a:lnTo>
                  <a:pt x="41918" y="103432"/>
                </a:lnTo>
                <a:lnTo>
                  <a:pt x="48964" y="103432"/>
                </a:lnTo>
                <a:lnTo>
                  <a:pt x="54303" y="94709"/>
                </a:lnTo>
                <a:lnTo>
                  <a:pt x="54607" y="92104"/>
                </a:lnTo>
                <a:lnTo>
                  <a:pt x="54707" y="27359"/>
                </a:lnTo>
                <a:lnTo>
                  <a:pt x="51081" y="13737"/>
                </a:lnTo>
                <a:lnTo>
                  <a:pt x="44865" y="7370"/>
                </a:lnTo>
                <a:close/>
              </a:path>
              <a:path w="69850" h="124459">
                <a:moveTo>
                  <a:pt x="22970" y="91596"/>
                </a:moveTo>
                <a:lnTo>
                  <a:pt x="22932" y="91900"/>
                </a:lnTo>
                <a:lnTo>
                  <a:pt x="22970" y="915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041990" y="3666825"/>
            <a:ext cx="2933700" cy="23077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31992" y="381979"/>
            <a:ext cx="1035050" cy="198755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76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3"/>
          <p:cNvSpPr txBox="1"/>
          <p:nvPr/>
        </p:nvSpPr>
        <p:spPr>
          <a:xfrm>
            <a:off x="531992" y="771277"/>
            <a:ext cx="2851067" cy="3877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для возврата без рассмотрения заявления об установлении рыночной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стоимости: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если такое заявление подано без приложения, соответствующего требованиям статьи 22.1. Федерального закона от 3 июля 2016 года № 237-ФЗ «О государственной кадастровой оценке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отчета об оценке рыночной стоимости объекта недвижимости;</a:t>
            </a:r>
          </a:p>
          <a:p>
            <a:pPr algn="just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если такое заявление подано по истечении шести месяцев с даты, по состоянию на которую проведена рыночная оценка объекта недвижимости и которая указана в приложенном к такому заявлению отчете об оценке рыночной стоимости объекта недвижимости;</a:t>
            </a:r>
          </a:p>
          <a:p>
            <a:pPr algn="just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если к такому заявлению приложен отчет об оценке рыночной стоимости объекта недвижимости, составленный лицом, являющимся на дату составления отчета или на день поступления заявления об установлении рыночной стоимости работником бюджетного учреждения, в которое такое заявление подано.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411" y="5113223"/>
            <a:ext cx="3016228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порядком подачи и формой заявления об установлении кадастровой стоимости объекта недвижимости в размере его рыночной стоимости можно ознакомиться на сайте БУ «Центр имущественных отношений» в разделе Определение кадастровой стоимости / Услуги / Рассмотрение заявления об установлении кадастровой стоимости объекта недвижимости в размере его рыночной стоимости. </a:t>
            </a:r>
          </a:p>
        </p:txBody>
      </p:sp>
      <p:sp>
        <p:nvSpPr>
          <p:cNvPr id="22" name="object 53"/>
          <p:cNvSpPr/>
          <p:nvPr/>
        </p:nvSpPr>
        <p:spPr>
          <a:xfrm>
            <a:off x="531992" y="4779214"/>
            <a:ext cx="1035050" cy="198755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76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Рисунок 22" descr="D:\BronnikovSM\Desktop\Отдел\Герб\Герб ХМАО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556" y="226501"/>
            <a:ext cx="907344" cy="985761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Прямоугольник 20"/>
          <p:cNvSpPr/>
          <p:nvPr/>
        </p:nvSpPr>
        <p:spPr>
          <a:xfrm>
            <a:off x="488253" y="7123761"/>
            <a:ext cx="2842260" cy="27622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041990" y="7123761"/>
            <a:ext cx="2842260" cy="27622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498453" y="7123760"/>
            <a:ext cx="2842260" cy="27622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72055" y="4164238"/>
            <a:ext cx="2862093" cy="14542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рассмотрения заявления об  установлении рыночной стоимости: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1)Решение об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установлении кадастровой стоимости объекта недвижимости в размере его рыночной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стоимости.</a:t>
            </a: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об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отказе в установлении кадастровой стоимости объекта недвижимости в размере его рыночной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стоимости.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955" marR="53340" algn="just">
              <a:lnSpc>
                <a:spcPct val="100000"/>
              </a:lnSpc>
              <a:buClr>
                <a:srgbClr val="0080C0"/>
              </a:buClr>
              <a:tabLst>
                <a:tab pos="97155" algn="l"/>
              </a:tabLst>
            </a:pPr>
            <a:endParaRPr lang="ru-RU" sz="1050" dirty="0" smtClean="0">
              <a:solidFill>
                <a:srgbClr val="008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8190" y="3944282"/>
            <a:ext cx="2882005" cy="19389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 заявителей:</a:t>
            </a:r>
            <a:endParaRPr lang="en-US" sz="10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юридические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лица,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кадастровая стоимость затрагивает права или обязанности этих лиц;</a:t>
            </a: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органы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власти и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самоуправления в отношении объектов недвижимости, находящихся в государственной или муниципальной собственности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исключением случаев, установленных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статьей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22.1. Федерального закона от 3 июля 2016 года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237-ФЗ «О государственной кадастровой оценке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93105" y="6031757"/>
            <a:ext cx="3222943" cy="9694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68935" algn="just">
              <a:lnSpc>
                <a:spcPct val="100000"/>
              </a:lnSpc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</a:t>
            </a:r>
            <a:r>
              <a:rPr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</a:t>
            </a:r>
            <a:r>
              <a:rPr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об  установлении рыночной стоимости: </a:t>
            </a:r>
            <a:endParaRPr lang="ru-RU" sz="10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368935" algn="just">
              <a:lnSpc>
                <a:spcPct val="100000"/>
              </a:lnSpc>
            </a:pP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 «Центр имущественных отношений»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рассматривает заявления об  установлении рыночной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тридцати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календарных дней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поступления.</a:t>
            </a: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8190" y="6257333"/>
            <a:ext cx="2882005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об установлении рыночной стоимости должно соответствовать форме заявления, утвержденной приказом </a:t>
            </a:r>
            <a:r>
              <a:rPr lang="ru-RU" sz="105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Росреестра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6 августа 2020 года № П/0287.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2254" y="7032141"/>
            <a:ext cx="2842260" cy="27622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572057" y="7032140"/>
            <a:ext cx="2842260" cy="27622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object 6"/>
          <p:cNvSpPr txBox="1"/>
          <p:nvPr/>
        </p:nvSpPr>
        <p:spPr>
          <a:xfrm>
            <a:off x="7572057" y="657967"/>
            <a:ext cx="2842260" cy="32316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направления заявления об установлении рыночной стоимости: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лично в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 «Центр имущественных отношений» (г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Ханты-Мансийск,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Коминтерна,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 23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31 с 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пн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пт. с 9:00 до 17:00,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с 13:00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14:00);</a:t>
            </a: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многофункциональные центры Ханты-Мансийского автономного округа - Югры;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регистрируемым почтовым отправлением с уведомлением о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вручении на адрес БУ «Центр имущественных отношений»: 628012, г. Ханты-Мансийск, ул. Коминтерна, д. 23, </a:t>
            </a:r>
            <a:r>
              <a:rPr 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31;</a:t>
            </a: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адрес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 «Центр имущественных отношений»: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fondim86@cio-hmao.ru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посредством Портала государственных и муниципальных услуг (функций) Ханты-Мансийского автономного округа – Югры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http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//86.gosuslugi.ru/</a:t>
            </a:r>
            <a:r>
              <a:rPr lang="en-US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pgu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/.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99309" y="626794"/>
            <a:ext cx="3006279" cy="4131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документы приложить к заявлению:</a:t>
            </a:r>
          </a:p>
          <a:p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отчет об оценке рыночной стоимости объекта недвижимости, кадастровая стоимость которого устанавливается в размере рыночной стоимости, составленный на электронном носителе в форме электронного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документа;</a:t>
            </a:r>
          </a:p>
          <a:p>
            <a:pPr algn="just"/>
            <a:endPara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доверенность, удостоверенная в соответствии с законодательством Российской Федерации, если заявление подается представителем заявителя.</a:t>
            </a:r>
          </a:p>
          <a:p>
            <a:pPr algn="just"/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Прилагаемые к заявлению электронные документы (электронные образы документов, в том числе доверенностей) составляются в виде файлов в форматах DOC, DOCX, RTF, PDF, ODT, TIFF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установлении рыночной стоимости может быть подано в течение шести месяцев с даты, по состоянию на которую проведена рыночная оценка объекта недвижимости и которая указана в приложенном к такому заявлению отчете об оценке рыночной стоимости объекта недвижимости.</a:t>
            </a:r>
          </a:p>
        </p:txBody>
      </p:sp>
      <p:sp>
        <p:nvSpPr>
          <p:cNvPr id="21" name="object 53"/>
          <p:cNvSpPr/>
          <p:nvPr/>
        </p:nvSpPr>
        <p:spPr>
          <a:xfrm>
            <a:off x="350835" y="3691301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solidFill>
            <a:srgbClr val="0070C0"/>
          </a:solidFill>
          <a:ln w="12144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22" name="object 43"/>
          <p:cNvSpPr txBox="1"/>
          <p:nvPr/>
        </p:nvSpPr>
        <p:spPr>
          <a:xfrm>
            <a:off x="350837" y="518787"/>
            <a:ext cx="2882005" cy="14619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подачи заявления об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установлении кадастровой стоимости в размере 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рыночной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стоимости: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об установлении рыночной стоимости может быть подано в период с даты постановки объекта недвижимости на государственный кадастровый учет до даты снятия его с государственного кадастрового учета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105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8285" y="2349984"/>
            <a:ext cx="306181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 в отношении которого подается заявление об установлении рыночной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стоимости:</a:t>
            </a: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Здание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помещение, сооружение, объект незавершенного строительства, </a:t>
            </a:r>
            <a:r>
              <a:rPr 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машино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-место, земельный участок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5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969169" y="7033545"/>
            <a:ext cx="2842260" cy="27622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object 53"/>
          <p:cNvSpPr/>
          <p:nvPr/>
        </p:nvSpPr>
        <p:spPr>
          <a:xfrm>
            <a:off x="368189" y="2137507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solidFill>
            <a:srgbClr val="0070C0"/>
          </a:solidFill>
          <a:ln w="12144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27" name="object 53"/>
          <p:cNvSpPr/>
          <p:nvPr/>
        </p:nvSpPr>
        <p:spPr>
          <a:xfrm>
            <a:off x="368190" y="6047847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solidFill>
            <a:srgbClr val="0070C0"/>
          </a:solidFill>
          <a:ln w="12144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30" name="object 53"/>
          <p:cNvSpPr/>
          <p:nvPr/>
        </p:nvSpPr>
        <p:spPr>
          <a:xfrm>
            <a:off x="3991517" y="5086661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solidFill>
            <a:srgbClr val="0070C0"/>
          </a:solidFill>
          <a:ln w="12144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31" name="object 53"/>
          <p:cNvSpPr/>
          <p:nvPr/>
        </p:nvSpPr>
        <p:spPr>
          <a:xfrm>
            <a:off x="350836" y="422484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solidFill>
            <a:srgbClr val="0070C0"/>
          </a:solidFill>
          <a:ln w="12144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32" name="object 53"/>
          <p:cNvSpPr/>
          <p:nvPr/>
        </p:nvSpPr>
        <p:spPr>
          <a:xfrm>
            <a:off x="7562140" y="422483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solidFill>
            <a:srgbClr val="0070C0"/>
          </a:solidFill>
          <a:ln w="12144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33" name="object 53"/>
          <p:cNvSpPr/>
          <p:nvPr/>
        </p:nvSpPr>
        <p:spPr>
          <a:xfrm>
            <a:off x="3991517" y="437778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solidFill>
            <a:srgbClr val="0070C0"/>
          </a:solidFill>
          <a:ln w="12144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34" name="object 53"/>
          <p:cNvSpPr/>
          <p:nvPr/>
        </p:nvSpPr>
        <p:spPr>
          <a:xfrm>
            <a:off x="7572055" y="3869330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solidFill>
            <a:srgbClr val="0070C0"/>
          </a:solidFill>
          <a:ln w="12144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36" name="object 6"/>
          <p:cNvSpPr txBox="1"/>
          <p:nvPr/>
        </p:nvSpPr>
        <p:spPr>
          <a:xfrm>
            <a:off x="3991517" y="5532493"/>
            <a:ext cx="3028442" cy="12285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8595" lvl="0" algn="just">
              <a:spcBef>
                <a:spcPts val="670"/>
              </a:spcBef>
            </a:pPr>
            <a:r>
              <a:rPr lang="ru-RU" sz="1050" b="1" dirty="0">
                <a:solidFill>
                  <a:prstClr val="black"/>
                </a:solidFill>
                <a:latin typeface="Times New Roman"/>
                <a:cs typeface="Times New Roman"/>
              </a:rPr>
              <a:t>Консультацию по вопросам </a:t>
            </a:r>
            <a:r>
              <a:rPr lang="ru-RU" sz="105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установления кадастровой стоимости объекта недвижимости в размере рыночной  </a:t>
            </a:r>
            <a:r>
              <a:rPr lang="ru-RU" sz="1050" b="1" dirty="0">
                <a:solidFill>
                  <a:prstClr val="black"/>
                </a:solidFill>
                <a:latin typeface="Times New Roman"/>
                <a:cs typeface="Times New Roman"/>
              </a:rPr>
              <a:t>стоимости, можно получить в БУ «Центр имущественных отношений» по телефону: </a:t>
            </a:r>
            <a:r>
              <a:rPr lang="ru-RU" sz="105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/>
            </a:r>
            <a:br>
              <a:rPr lang="ru-RU" sz="1050" b="1" dirty="0" smtClean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lang="ru-RU" sz="105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8 </a:t>
            </a:r>
            <a:r>
              <a:rPr lang="ru-RU" sz="1050" b="1" dirty="0">
                <a:solidFill>
                  <a:prstClr val="black"/>
                </a:solidFill>
                <a:latin typeface="Times New Roman"/>
                <a:cs typeface="Times New Roman"/>
              </a:rPr>
              <a:t>(3467) 37-89-84 доб. 1221 или 1222</a:t>
            </a:r>
          </a:p>
          <a:p>
            <a:pPr marL="12700" marR="188595" algn="just">
              <a:lnSpc>
                <a:spcPct val="100000"/>
              </a:lnSpc>
              <a:spcBef>
                <a:spcPts val="670"/>
              </a:spcBef>
            </a:pPr>
            <a:endParaRPr lang="ru-RU" sz="1100" b="1" dirty="0">
              <a:latin typeface="Times New Roman"/>
              <a:cs typeface="Times New Roman"/>
            </a:endParaRPr>
          </a:p>
        </p:txBody>
      </p:sp>
      <p:sp>
        <p:nvSpPr>
          <p:cNvPr id="37" name="object 53"/>
          <p:cNvSpPr/>
          <p:nvPr/>
        </p:nvSpPr>
        <p:spPr>
          <a:xfrm>
            <a:off x="7562139" y="5705880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solidFill>
            <a:srgbClr val="0070C0"/>
          </a:solidFill>
          <a:ln w="12144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C7AB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1802</TotalTime>
  <Words>531</Words>
  <Application>Microsoft Office PowerPoint</Application>
  <PresentationFormat>Произвольный</PresentationFormat>
  <Paragraphs>52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Calibri</vt:lpstr>
      <vt:lpstr>Segoe UI</vt:lpstr>
      <vt:lpstr>Times New Roman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Буклет ЦИО - ХМАО.cdr</dc:title>
  <dc:creator>user</dc:creator>
  <cp:lastModifiedBy>Даурцева Людмила Александровна</cp:lastModifiedBy>
  <cp:revision>121</cp:revision>
  <cp:lastPrinted>2021-04-16T05:20:39Z</cp:lastPrinted>
  <dcterms:created xsi:type="dcterms:W3CDTF">2019-12-04T10:03:41Z</dcterms:created>
  <dcterms:modified xsi:type="dcterms:W3CDTF">2022-12-13T12:32:02Z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2019-07-30T00:00:00Z</vt:filetime>
  </property>
  <property fmtid="{D5CDD505-2E9C-101B-9397-08002B2CF9AE}" pid="3" name="LastSaved">
    <vt:filetime>2019-12-04T00:00:00Z</vt:filetime>
  </property>
</Properties>
</file>