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9" r:id="rId14"/>
    <p:sldId id="268"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1" d="100"/>
          <a:sy n="111" d="100"/>
        </p:scale>
        <p:origin x="55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966116-3E21-473E-AF7C-EEB73492FACC}" type="datetimeFigureOut">
              <a:rPr lang="ru-RU" smtClean="0"/>
              <a:t>02.03.2020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AE64A5-0B43-4ED9-A82F-550D39C496FF}" type="slidenum">
              <a:rPr lang="ru-RU" smtClean="0"/>
              <a:t>‹#›</a:t>
            </a:fld>
            <a:endParaRPr lang="ru-RU"/>
          </a:p>
        </p:txBody>
      </p:sp>
    </p:spTree>
    <p:extLst>
      <p:ext uri="{BB962C8B-B14F-4D97-AF65-F5344CB8AC3E}">
        <p14:creationId xmlns:p14="http://schemas.microsoft.com/office/powerpoint/2010/main" val="316106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AE64A5-0B43-4ED9-A82F-550D39C496FF}" type="slidenum">
              <a:rPr lang="ru-RU" smtClean="0"/>
              <a:t>3</a:t>
            </a:fld>
            <a:endParaRPr lang="ru-RU"/>
          </a:p>
        </p:txBody>
      </p:sp>
    </p:spTree>
    <p:extLst>
      <p:ext uri="{BB962C8B-B14F-4D97-AF65-F5344CB8AC3E}">
        <p14:creationId xmlns:p14="http://schemas.microsoft.com/office/powerpoint/2010/main" val="431482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AE64A5-0B43-4ED9-A82F-550D39C496FF}" type="slidenum">
              <a:rPr lang="ru-RU" smtClean="0"/>
              <a:t>6</a:t>
            </a:fld>
            <a:endParaRPr lang="ru-RU"/>
          </a:p>
        </p:txBody>
      </p:sp>
    </p:spTree>
    <p:extLst>
      <p:ext uri="{BB962C8B-B14F-4D97-AF65-F5344CB8AC3E}">
        <p14:creationId xmlns:p14="http://schemas.microsoft.com/office/powerpoint/2010/main" val="1413794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AE64A5-0B43-4ED9-A82F-550D39C496FF}" type="slidenum">
              <a:rPr lang="ru-RU" smtClean="0"/>
              <a:t>7</a:t>
            </a:fld>
            <a:endParaRPr lang="ru-RU"/>
          </a:p>
        </p:txBody>
      </p:sp>
    </p:spTree>
    <p:extLst>
      <p:ext uri="{BB962C8B-B14F-4D97-AF65-F5344CB8AC3E}">
        <p14:creationId xmlns:p14="http://schemas.microsoft.com/office/powerpoint/2010/main" val="2832879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AE64A5-0B43-4ED9-A82F-550D39C496FF}" type="slidenum">
              <a:rPr lang="ru-RU" smtClean="0"/>
              <a:t>10</a:t>
            </a:fld>
            <a:endParaRPr lang="ru-RU"/>
          </a:p>
        </p:txBody>
      </p:sp>
    </p:spTree>
    <p:extLst>
      <p:ext uri="{BB962C8B-B14F-4D97-AF65-F5344CB8AC3E}">
        <p14:creationId xmlns:p14="http://schemas.microsoft.com/office/powerpoint/2010/main" val="3973914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AE64A5-0B43-4ED9-A82F-550D39C496FF}" type="slidenum">
              <a:rPr lang="ru-RU" smtClean="0"/>
              <a:t>11</a:t>
            </a:fld>
            <a:endParaRPr lang="ru-RU"/>
          </a:p>
        </p:txBody>
      </p:sp>
    </p:spTree>
    <p:extLst>
      <p:ext uri="{BB962C8B-B14F-4D97-AF65-F5344CB8AC3E}">
        <p14:creationId xmlns:p14="http://schemas.microsoft.com/office/powerpoint/2010/main" val="498880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2642606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3716044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C7F7099-A73F-4215-9AC4-D1394B14553B}"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88448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4207238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C7F7099-A73F-4215-9AC4-D1394B14553B}"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73788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219953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1646401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3064887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412928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B4B5309-8CB9-46A1-9E5C-6745EF6C6C8A}" type="datetimeFigureOut">
              <a:rPr lang="ru-RU" smtClean="0"/>
              <a:t>02.03.2020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3946886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2709915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B4B5309-8CB9-46A1-9E5C-6745EF6C6C8A}" type="datetimeFigureOut">
              <a:rPr lang="ru-RU" smtClean="0"/>
              <a:t>02.03.2020</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3810716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B4B5309-8CB9-46A1-9E5C-6745EF6C6C8A}" type="datetimeFigureOut">
              <a:rPr lang="ru-RU" smtClean="0"/>
              <a:t>02.03.2020</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1344374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4B5309-8CB9-46A1-9E5C-6745EF6C6C8A}" type="datetimeFigureOut">
              <a:rPr lang="ru-RU" smtClean="0"/>
              <a:t>02.03.2020</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2463049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374830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B4B5309-8CB9-46A1-9E5C-6745EF6C6C8A}" type="datetimeFigureOut">
              <a:rPr lang="ru-RU" smtClean="0"/>
              <a:t>02.03.2020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C7F7099-A73F-4215-9AC4-D1394B14553B}" type="slidenum">
              <a:rPr lang="ru-RU" smtClean="0"/>
              <a:t>‹#›</a:t>
            </a:fld>
            <a:endParaRPr lang="ru-RU"/>
          </a:p>
        </p:txBody>
      </p:sp>
    </p:spTree>
    <p:extLst>
      <p:ext uri="{BB962C8B-B14F-4D97-AF65-F5344CB8AC3E}">
        <p14:creationId xmlns:p14="http://schemas.microsoft.com/office/powerpoint/2010/main" val="2848342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B4B5309-8CB9-46A1-9E5C-6745EF6C6C8A}" type="datetimeFigureOut">
              <a:rPr lang="ru-RU" smtClean="0"/>
              <a:t>02.03.2020</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C7F7099-A73F-4215-9AC4-D1394B14553B}" type="slidenum">
              <a:rPr lang="ru-RU" smtClean="0"/>
              <a:t>‹#›</a:t>
            </a:fld>
            <a:endParaRPr lang="ru-RU"/>
          </a:p>
        </p:txBody>
      </p:sp>
    </p:spTree>
    <p:extLst>
      <p:ext uri="{BB962C8B-B14F-4D97-AF65-F5344CB8AC3E}">
        <p14:creationId xmlns:p14="http://schemas.microsoft.com/office/powerpoint/2010/main" val="201679203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2974" y="884207"/>
            <a:ext cx="10098506" cy="2262781"/>
          </a:xfrm>
        </p:spPr>
        <p:txBody>
          <a:bodyPr>
            <a:noAutofit/>
          </a:bodyPr>
          <a:lstStyle/>
          <a:p>
            <a:pPr algn="ctr"/>
            <a:r>
              <a:rPr lang="ru-RU" sz="6600" dirty="0" smtClean="0">
                <a:solidFill>
                  <a:srgbClr val="C00000"/>
                </a:solidFill>
                <a:latin typeface="Bahnschrift Condensed" panose="020B0502040204020203" pitchFamily="34" charset="0"/>
              </a:rPr>
              <a:t>Инструкция по делопроизводству. Практическое применение</a:t>
            </a:r>
            <a:endParaRPr lang="ru-RU" sz="6600" dirty="0">
              <a:solidFill>
                <a:srgbClr val="C00000"/>
              </a:solidFill>
              <a:latin typeface="Bahnschrift Condensed" panose="020B0502040204020203" pitchFamily="34" charset="0"/>
            </a:endParaRPr>
          </a:p>
        </p:txBody>
      </p:sp>
      <p:pic>
        <p:nvPicPr>
          <p:cNvPr id="5" name="Рисунок 4"/>
          <p:cNvPicPr>
            <a:picLocks noChangeAspect="1"/>
          </p:cNvPicPr>
          <p:nvPr/>
        </p:nvPicPr>
        <p:blipFill>
          <a:blip r:embed="rId2"/>
          <a:stretch>
            <a:fillRect/>
          </a:stretch>
        </p:blipFill>
        <p:spPr>
          <a:xfrm>
            <a:off x="3666984" y="2993366"/>
            <a:ext cx="4674760" cy="3709360"/>
          </a:xfrm>
          <a:prstGeom prst="ellipse">
            <a:avLst/>
          </a:prstGeom>
          <a:ln>
            <a:noFill/>
          </a:ln>
          <a:effectLst>
            <a:softEdge rad="112500"/>
          </a:effectLst>
        </p:spPr>
      </p:pic>
    </p:spTree>
    <p:extLst>
      <p:ext uri="{BB962C8B-B14F-4D97-AF65-F5344CB8AC3E}">
        <p14:creationId xmlns:p14="http://schemas.microsoft.com/office/powerpoint/2010/main" val="1977402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3"/>
          <a:srcRect l="36510" t="26919" r="36391" b="5283"/>
          <a:stretch/>
        </p:blipFill>
        <p:spPr>
          <a:xfrm>
            <a:off x="7435239" y="1094920"/>
            <a:ext cx="3580204" cy="503846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Заголовок 6"/>
          <p:cNvSpPr>
            <a:spLocks noGrp="1"/>
          </p:cNvSpPr>
          <p:nvPr>
            <p:ph type="title"/>
          </p:nvPr>
        </p:nvSpPr>
        <p:spPr>
          <a:xfrm>
            <a:off x="3657600" y="313558"/>
            <a:ext cx="8065698" cy="574963"/>
          </a:xfrm>
        </p:spPr>
        <p:txBody>
          <a:bodyPr>
            <a:noAutofit/>
          </a:bodyPr>
          <a:lstStyle/>
          <a:p>
            <a:r>
              <a:rPr lang="ru-RU" dirty="0" smtClean="0">
                <a:solidFill>
                  <a:srgbClr val="C00000"/>
                </a:solidFill>
                <a:latin typeface="Times New Roman" panose="02020603050405020304" pitchFamily="18" charset="0"/>
                <a:cs typeface="Times New Roman" panose="02020603050405020304" pitchFamily="18" charset="0"/>
              </a:rPr>
              <a:t>Качество оформления писем</a:t>
            </a:r>
            <a:endParaRPr lang="ru-RU" dirty="0">
              <a:solidFill>
                <a:srgbClr val="C00000"/>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rotWithShape="1">
          <a:blip r:embed="rId4"/>
          <a:srcRect l="46203" t="24906" r="33208" b="23270"/>
          <a:stretch/>
        </p:blipFill>
        <p:spPr>
          <a:xfrm>
            <a:off x="2473869" y="1094920"/>
            <a:ext cx="3528705" cy="49959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Прямоугольник 5"/>
          <p:cNvSpPr/>
          <p:nvPr/>
        </p:nvSpPr>
        <p:spPr>
          <a:xfrm>
            <a:off x="3358172" y="6133382"/>
            <a:ext cx="1792478" cy="523220"/>
          </a:xfrm>
          <a:prstGeom prst="rect">
            <a:avLst/>
          </a:prstGeom>
        </p:spPr>
        <p:txBody>
          <a:bodyPr wrap="none">
            <a:spAutoFit/>
          </a:bodyPr>
          <a:lstStyle/>
          <a:p>
            <a:r>
              <a:rPr lang="ru-RU" sz="2800" dirty="0" smtClean="0">
                <a:solidFill>
                  <a:srgbClr val="C00000"/>
                </a:solidFill>
                <a:latin typeface="Times New Roman" panose="02020603050405020304" pitchFamily="18" charset="0"/>
                <a:ea typeface="+mj-ea"/>
                <a:cs typeface="Times New Roman" panose="02020603050405020304" pitchFamily="18" charset="0"/>
              </a:rPr>
              <a:t>правильно</a:t>
            </a:r>
            <a:endParaRPr lang="ru-RU" sz="2800" dirty="0"/>
          </a:p>
        </p:txBody>
      </p:sp>
      <p:sp>
        <p:nvSpPr>
          <p:cNvPr id="8" name="Прямоугольник 7"/>
          <p:cNvSpPr/>
          <p:nvPr/>
        </p:nvSpPr>
        <p:spPr>
          <a:xfrm>
            <a:off x="8153573" y="6133382"/>
            <a:ext cx="2143536" cy="523220"/>
          </a:xfrm>
          <a:prstGeom prst="rect">
            <a:avLst/>
          </a:prstGeom>
        </p:spPr>
        <p:txBody>
          <a:bodyPr wrap="none">
            <a:spAutoFit/>
          </a:bodyPr>
          <a:lstStyle/>
          <a:p>
            <a:r>
              <a:rPr lang="ru-RU" sz="2800" dirty="0" smtClean="0">
                <a:solidFill>
                  <a:srgbClr val="C00000"/>
                </a:solidFill>
                <a:latin typeface="Times New Roman" panose="02020603050405020304" pitchFamily="18" charset="0"/>
                <a:ea typeface="+mj-ea"/>
                <a:cs typeface="Times New Roman" panose="02020603050405020304" pitchFamily="18" charset="0"/>
              </a:rPr>
              <a:t>неправильно</a:t>
            </a:r>
            <a:endParaRPr lang="ru-RU" sz="2800" dirty="0"/>
          </a:p>
        </p:txBody>
      </p:sp>
    </p:spTree>
    <p:extLst>
      <p:ext uri="{BB962C8B-B14F-4D97-AF65-F5344CB8AC3E}">
        <p14:creationId xmlns:p14="http://schemas.microsoft.com/office/powerpoint/2010/main" val="3185088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3"/>
          <a:srcRect l="36439" t="24780" r="36532" b="7295"/>
          <a:stretch/>
        </p:blipFill>
        <p:spPr>
          <a:xfrm>
            <a:off x="2002319" y="587364"/>
            <a:ext cx="4044798" cy="571777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Рисунок 3"/>
          <p:cNvPicPr>
            <a:picLocks noChangeAspect="1"/>
          </p:cNvPicPr>
          <p:nvPr/>
        </p:nvPicPr>
        <p:blipFill rotWithShape="1">
          <a:blip r:embed="rId4"/>
          <a:srcRect l="36510" t="28427" r="36532" b="3522"/>
          <a:stretch/>
        </p:blipFill>
        <p:spPr>
          <a:xfrm>
            <a:off x="6911540" y="587365"/>
            <a:ext cx="4026753" cy="571777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825867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6533" y="719632"/>
            <a:ext cx="6069813" cy="1280890"/>
          </a:xfrm>
        </p:spPr>
        <p:txBody>
          <a:bodyPr/>
          <a:lstStyle/>
          <a:p>
            <a:r>
              <a:rPr lang="ru-RU" dirty="0" smtClean="0">
                <a:solidFill>
                  <a:srgbClr val="C00000"/>
                </a:solidFill>
                <a:latin typeface="Times New Roman" panose="02020603050405020304" pitchFamily="18" charset="0"/>
                <a:cs typeface="Times New Roman" panose="02020603050405020304" pitchFamily="18" charset="0"/>
              </a:rPr>
              <a:t>Правильный выбор группы документов</a:t>
            </a:r>
            <a:endParaRPr lang="ru-RU" dirty="0">
              <a:solidFill>
                <a:srgbClr val="C00000"/>
              </a:solidFill>
              <a:latin typeface="Times New Roman" panose="02020603050405020304" pitchFamily="18" charset="0"/>
              <a:cs typeface="Times New Roman" panose="02020603050405020304" pitchFamily="18" charset="0"/>
            </a:endParaRPr>
          </a:p>
        </p:txBody>
      </p:sp>
      <p:pic>
        <p:nvPicPr>
          <p:cNvPr id="3" name="Рисунок 2"/>
          <p:cNvPicPr/>
          <p:nvPr/>
        </p:nvPicPr>
        <p:blipFill rotWithShape="1">
          <a:blip r:embed="rId2"/>
          <a:srcRect l="-1" t="4288" r="65532" b="33819"/>
          <a:stretch/>
        </p:blipFill>
        <p:spPr bwMode="auto">
          <a:xfrm>
            <a:off x="4774131" y="1328286"/>
            <a:ext cx="6583679" cy="52072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48293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5125" y="905773"/>
            <a:ext cx="7200030" cy="317740"/>
          </a:xfrm>
        </p:spPr>
        <p:txBody>
          <a:bodyPr>
            <a:normAutofit fontScale="90000"/>
          </a:bodyPr>
          <a:lstStyle/>
          <a:p>
            <a:pPr algn="ctr"/>
            <a:r>
              <a:rPr lang="ru-RU" b="1" dirty="0" smtClean="0">
                <a:solidFill>
                  <a:srgbClr val="C00000"/>
                </a:solidFill>
                <a:latin typeface="Times New Roman" panose="02020603050405020304" pitchFamily="18" charset="0"/>
                <a:cs typeface="Times New Roman" panose="02020603050405020304" pitchFamily="18" charset="0"/>
              </a:rPr>
              <a:t>С 01 февраля письма главам городских и сельских поселений отправляем, выбрав группу документов «Внутренняя переписка», </a:t>
            </a:r>
            <a:br>
              <a:rPr lang="ru-RU" b="1" dirty="0" smtClean="0">
                <a:solidFill>
                  <a:srgbClr val="C00000"/>
                </a:solidFill>
                <a:latin typeface="Times New Roman" panose="02020603050405020304" pitchFamily="18" charset="0"/>
                <a:cs typeface="Times New Roman" panose="02020603050405020304" pitchFamily="18" charset="0"/>
              </a:rPr>
            </a:br>
            <a:r>
              <a:rPr lang="ru-RU" b="1" dirty="0" smtClean="0">
                <a:solidFill>
                  <a:srgbClr val="C00000"/>
                </a:solidFill>
                <a:latin typeface="Times New Roman" panose="02020603050405020304" pitchFamily="18" charset="0"/>
                <a:cs typeface="Times New Roman" panose="02020603050405020304" pitchFamily="18" charset="0"/>
              </a:rPr>
              <a:t>при этом во вкладке «Адресат» находим в справочнике фамилию главы (не </a:t>
            </a:r>
            <a:r>
              <a:rPr lang="ru-RU" b="1" smtClean="0">
                <a:solidFill>
                  <a:srgbClr val="C00000"/>
                </a:solidFill>
                <a:latin typeface="Times New Roman" panose="02020603050405020304" pitchFamily="18" charset="0"/>
                <a:cs typeface="Times New Roman" panose="02020603050405020304" pitchFamily="18" charset="0"/>
              </a:rPr>
              <a:t>название учреждения)</a:t>
            </a:r>
            <a:r>
              <a:rPr lang="ru-RU" b="1" dirty="0" smtClean="0">
                <a:solidFill>
                  <a:srgbClr val="C00000"/>
                </a:solidFill>
                <a:latin typeface="Times New Roman" panose="02020603050405020304" pitchFamily="18" charset="0"/>
                <a:cs typeface="Times New Roman" panose="02020603050405020304" pitchFamily="18" charset="0"/>
              </a:rPr>
              <a:t/>
            </a:r>
            <a:br>
              <a:rPr lang="ru-RU" b="1" dirty="0" smtClean="0">
                <a:solidFill>
                  <a:srgbClr val="C00000"/>
                </a:solidFill>
                <a:latin typeface="Times New Roman" panose="02020603050405020304" pitchFamily="18" charset="0"/>
                <a:cs typeface="Times New Roman" panose="02020603050405020304" pitchFamily="18" charset="0"/>
              </a:rPr>
            </a:br>
            <a:endParaRPr lang="ru-RU"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18286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2284" y="1135780"/>
            <a:ext cx="8925040" cy="1163855"/>
          </a:xfrm>
        </p:spPr>
        <p:txBody>
          <a:bodyPr>
            <a:normAutofit/>
          </a:bodyPr>
          <a:lstStyle/>
          <a:p>
            <a:r>
              <a:rPr lang="ru-RU" sz="4800" b="1" dirty="0" smtClean="0">
                <a:solidFill>
                  <a:srgbClr val="C00000"/>
                </a:solidFill>
                <a:latin typeface="Times New Roman" panose="02020603050405020304" pitchFamily="18" charset="0"/>
                <a:cs typeface="Times New Roman" panose="02020603050405020304" pitchFamily="18" charset="0"/>
              </a:rPr>
              <a:t>Благодарю за внимание!</a:t>
            </a:r>
            <a:endParaRPr lang="ru-RU" sz="4800" b="1" dirty="0">
              <a:solidFill>
                <a:srgbClr val="C00000"/>
              </a:solidFill>
              <a:latin typeface="Times New Roman" panose="02020603050405020304" pitchFamily="18" charset="0"/>
              <a:cs typeface="Times New Roman" panose="02020603050405020304" pitchFamily="18" charset="0"/>
            </a:endParaRPr>
          </a:p>
        </p:txBody>
      </p:sp>
      <p:pic>
        <p:nvPicPr>
          <p:cNvPr id="1026" name="Picture 2" descr="Картинки по запросу &quot;делопроизводство картинки&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804" y="2800952"/>
            <a:ext cx="4998851" cy="338750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6598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67253" y="1485900"/>
            <a:ext cx="9750669" cy="4747846"/>
          </a:xfrm>
        </p:spPr>
        <p:txBody>
          <a:bodyPr>
            <a:normAutofit/>
          </a:bodyPr>
          <a:lstStyle/>
          <a:p>
            <a:pPr marL="0" indent="0" algn="ctr">
              <a:buNone/>
            </a:pPr>
            <a:r>
              <a:rPr lang="ru-RU" sz="3600" b="1" dirty="0" smtClean="0">
                <a:solidFill>
                  <a:srgbClr val="C00000"/>
                </a:solidFill>
                <a:latin typeface="Times New Roman" panose="02020603050405020304" pitchFamily="18" charset="0"/>
                <a:cs typeface="Times New Roman" panose="02020603050405020304" pitchFamily="18" charset="0"/>
              </a:rPr>
              <a:t>Постановление администрации </a:t>
            </a:r>
            <a:r>
              <a:rPr lang="ru-RU" sz="3600" b="1" dirty="0" err="1" smtClean="0">
                <a:solidFill>
                  <a:srgbClr val="C00000"/>
                </a:solidFill>
                <a:latin typeface="Times New Roman" panose="02020603050405020304" pitchFamily="18" charset="0"/>
                <a:cs typeface="Times New Roman" panose="02020603050405020304" pitchFamily="18" charset="0"/>
              </a:rPr>
              <a:t>Кондинского</a:t>
            </a:r>
            <a:r>
              <a:rPr lang="ru-RU" sz="3600" b="1" dirty="0" smtClean="0">
                <a:solidFill>
                  <a:srgbClr val="C00000"/>
                </a:solidFill>
                <a:latin typeface="Times New Roman" panose="02020603050405020304" pitchFamily="18" charset="0"/>
                <a:cs typeface="Times New Roman" panose="02020603050405020304" pitchFamily="18" charset="0"/>
              </a:rPr>
              <a:t> района от 21 февраля 2020 </a:t>
            </a:r>
            <a:r>
              <a:rPr lang="ru-RU" sz="3600" b="1" smtClean="0">
                <a:solidFill>
                  <a:srgbClr val="C00000"/>
                </a:solidFill>
                <a:latin typeface="Times New Roman" panose="02020603050405020304" pitchFamily="18" charset="0"/>
                <a:cs typeface="Times New Roman" panose="02020603050405020304" pitchFamily="18" charset="0"/>
              </a:rPr>
              <a:t>года № 297                    </a:t>
            </a:r>
            <a:endParaRPr lang="ru-RU" sz="3600" b="1" dirty="0" smtClean="0">
              <a:solidFill>
                <a:srgbClr val="C00000"/>
              </a:solidFill>
              <a:latin typeface="Times New Roman" panose="02020603050405020304" pitchFamily="18" charset="0"/>
              <a:cs typeface="Times New Roman" panose="02020603050405020304" pitchFamily="18" charset="0"/>
            </a:endParaRPr>
          </a:p>
          <a:p>
            <a:pPr marL="0" indent="0" algn="ctr">
              <a:buNone/>
            </a:pPr>
            <a:r>
              <a:rPr lang="ru-RU" sz="3600" b="1" dirty="0" smtClean="0">
                <a:solidFill>
                  <a:srgbClr val="C00000"/>
                </a:solidFill>
                <a:latin typeface="Times New Roman" panose="02020603050405020304" pitchFamily="18" charset="0"/>
                <a:cs typeface="Times New Roman" panose="02020603050405020304" pitchFamily="18" charset="0"/>
              </a:rPr>
              <a:t> «О внесении изменений в постановление администрации </a:t>
            </a:r>
            <a:r>
              <a:rPr lang="ru-RU" sz="3600" b="1" dirty="0" err="1" smtClean="0">
                <a:solidFill>
                  <a:srgbClr val="C00000"/>
                </a:solidFill>
                <a:latin typeface="Times New Roman" panose="02020603050405020304" pitchFamily="18" charset="0"/>
                <a:cs typeface="Times New Roman" panose="02020603050405020304" pitchFamily="18" charset="0"/>
              </a:rPr>
              <a:t>Кондинского</a:t>
            </a:r>
            <a:r>
              <a:rPr lang="ru-RU" sz="3600" b="1" dirty="0" smtClean="0">
                <a:solidFill>
                  <a:srgbClr val="C00000"/>
                </a:solidFill>
                <a:latin typeface="Times New Roman" panose="02020603050405020304" pitchFamily="18" charset="0"/>
                <a:cs typeface="Times New Roman" panose="02020603050405020304" pitchFamily="18" charset="0"/>
              </a:rPr>
              <a:t> района                      от 21 июля 2017 года № 1080                                           «Об инструкции по делопроизводству в администрации </a:t>
            </a:r>
            <a:r>
              <a:rPr lang="ru-RU" sz="3600" b="1" dirty="0" err="1" smtClean="0">
                <a:solidFill>
                  <a:srgbClr val="C00000"/>
                </a:solidFill>
                <a:latin typeface="Times New Roman" panose="02020603050405020304" pitchFamily="18" charset="0"/>
                <a:cs typeface="Times New Roman" panose="02020603050405020304" pitchFamily="18" charset="0"/>
              </a:rPr>
              <a:t>Кондинского</a:t>
            </a:r>
            <a:r>
              <a:rPr lang="ru-RU" sz="3600" b="1" dirty="0" smtClean="0">
                <a:solidFill>
                  <a:srgbClr val="C00000"/>
                </a:solidFill>
                <a:latin typeface="Times New Roman" panose="02020603050405020304" pitchFamily="18" charset="0"/>
                <a:cs typeface="Times New Roman" panose="02020603050405020304" pitchFamily="18" charset="0"/>
              </a:rPr>
              <a:t> района»</a:t>
            </a:r>
            <a:endParaRPr lang="ru-RU" sz="36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1047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3"/>
          <a:srcRect l="4104" t="14591" r="28172" b="35990"/>
          <a:stretch/>
        </p:blipFill>
        <p:spPr>
          <a:xfrm>
            <a:off x="766244" y="1406106"/>
            <a:ext cx="11096719" cy="4554747"/>
          </a:xfrm>
          <a:prstGeom prst="rect">
            <a:avLst/>
          </a:prstGeom>
        </p:spPr>
      </p:pic>
      <p:sp>
        <p:nvSpPr>
          <p:cNvPr id="5" name="Заголовок 4"/>
          <p:cNvSpPr>
            <a:spLocks noGrp="1"/>
          </p:cNvSpPr>
          <p:nvPr>
            <p:ph type="title"/>
          </p:nvPr>
        </p:nvSpPr>
        <p:spPr>
          <a:xfrm>
            <a:off x="3648974" y="391196"/>
            <a:ext cx="6055743" cy="626720"/>
          </a:xfrm>
        </p:spPr>
        <p:txBody>
          <a:bodyPr>
            <a:normAutofit fontScale="90000"/>
          </a:bodyPr>
          <a:lstStyle/>
          <a:p>
            <a:pPr algn="ctr"/>
            <a:r>
              <a:rPr lang="ru-RU" dirty="0" smtClean="0">
                <a:solidFill>
                  <a:srgbClr val="C00000"/>
                </a:solidFill>
                <a:latin typeface="Times New Roman" panose="02020603050405020304" pitchFamily="18" charset="0"/>
                <a:cs typeface="Times New Roman" panose="02020603050405020304" pitchFamily="18" charset="0"/>
              </a:rPr>
              <a:t>Справка о согласовании проекта</a:t>
            </a:r>
            <a:endParaRPr lang="ru-RU"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48134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200" b="1" dirty="0" smtClean="0">
                <a:solidFill>
                  <a:srgbClr val="C00000"/>
                </a:solidFill>
                <a:latin typeface="Times New Roman" panose="02020603050405020304" pitchFamily="18" charset="0"/>
                <a:cs typeface="Times New Roman" panose="02020603050405020304" pitchFamily="18" charset="0"/>
              </a:rPr>
              <a:t>Распоряжение </a:t>
            </a:r>
            <a:r>
              <a:rPr lang="ru-RU" sz="3200" b="1" dirty="0">
                <a:solidFill>
                  <a:srgbClr val="C00000"/>
                </a:solidFill>
                <a:latin typeface="Times New Roman" panose="02020603050405020304" pitchFamily="18" charset="0"/>
                <a:cs typeface="Times New Roman" panose="02020603050405020304" pitchFamily="18" charset="0"/>
              </a:rPr>
              <a:t>администрации </a:t>
            </a:r>
            <a:r>
              <a:rPr lang="ru-RU" sz="3200" b="1" dirty="0" smtClean="0">
                <a:solidFill>
                  <a:srgbClr val="C00000"/>
                </a:solidFill>
                <a:latin typeface="Times New Roman" panose="02020603050405020304" pitchFamily="18" charset="0"/>
                <a:cs typeface="Times New Roman" panose="02020603050405020304" pitchFamily="18" charset="0"/>
              </a:rPr>
              <a:t/>
            </a:r>
            <a:br>
              <a:rPr lang="ru-RU" sz="3200" b="1" dirty="0" smtClean="0">
                <a:solidFill>
                  <a:srgbClr val="C00000"/>
                </a:solidFill>
                <a:latin typeface="Times New Roman" panose="02020603050405020304" pitchFamily="18" charset="0"/>
                <a:cs typeface="Times New Roman" panose="02020603050405020304" pitchFamily="18" charset="0"/>
              </a:rPr>
            </a:br>
            <a:r>
              <a:rPr lang="ru-RU" sz="3200" b="1" dirty="0" err="1" smtClean="0">
                <a:solidFill>
                  <a:srgbClr val="C00000"/>
                </a:solidFill>
                <a:latin typeface="Times New Roman" panose="02020603050405020304" pitchFamily="18" charset="0"/>
                <a:cs typeface="Times New Roman" panose="02020603050405020304" pitchFamily="18" charset="0"/>
              </a:rPr>
              <a:t>Кондинского</a:t>
            </a:r>
            <a:r>
              <a:rPr lang="ru-RU" sz="3200" b="1" dirty="0" smtClean="0">
                <a:solidFill>
                  <a:srgbClr val="C00000"/>
                </a:solidFill>
                <a:latin typeface="Times New Roman" panose="02020603050405020304" pitchFamily="18" charset="0"/>
                <a:cs typeface="Times New Roman" panose="02020603050405020304" pitchFamily="18" charset="0"/>
              </a:rPr>
              <a:t> </a:t>
            </a:r>
            <a:r>
              <a:rPr lang="ru-RU" sz="3200" b="1" dirty="0">
                <a:solidFill>
                  <a:srgbClr val="C00000"/>
                </a:solidFill>
                <a:latin typeface="Times New Roman" panose="02020603050405020304" pitchFamily="18" charset="0"/>
                <a:cs typeface="Times New Roman" panose="02020603050405020304" pitchFamily="18" charset="0"/>
              </a:rPr>
              <a:t>района </a:t>
            </a:r>
            <a:r>
              <a:rPr lang="ru-RU" sz="3200" b="1" dirty="0" smtClean="0">
                <a:solidFill>
                  <a:srgbClr val="C00000"/>
                </a:solidFill>
                <a:latin typeface="Times New Roman" panose="02020603050405020304" pitchFamily="18" charset="0"/>
                <a:cs typeface="Times New Roman" panose="02020603050405020304" pitchFamily="18" charset="0"/>
              </a:rPr>
              <a:t/>
            </a:r>
            <a:br>
              <a:rPr lang="ru-RU" sz="3200" b="1" dirty="0" smtClean="0">
                <a:solidFill>
                  <a:srgbClr val="C00000"/>
                </a:solidFill>
                <a:latin typeface="Times New Roman" panose="02020603050405020304" pitchFamily="18" charset="0"/>
                <a:cs typeface="Times New Roman" panose="02020603050405020304" pitchFamily="18" charset="0"/>
              </a:rPr>
            </a:br>
            <a:r>
              <a:rPr lang="ru-RU" sz="3200" b="1" dirty="0" smtClean="0">
                <a:solidFill>
                  <a:srgbClr val="C00000"/>
                </a:solidFill>
                <a:latin typeface="Times New Roman" panose="02020603050405020304" pitchFamily="18" charset="0"/>
                <a:cs typeface="Times New Roman" panose="02020603050405020304" pitchFamily="18" charset="0"/>
              </a:rPr>
              <a:t>от </a:t>
            </a:r>
            <a:r>
              <a:rPr lang="ru-RU" sz="3200" b="1" dirty="0">
                <a:solidFill>
                  <a:srgbClr val="C00000"/>
                </a:solidFill>
                <a:latin typeface="Times New Roman" panose="02020603050405020304" pitchFamily="18" charset="0"/>
                <a:cs typeface="Times New Roman" panose="02020603050405020304" pitchFamily="18" charset="0"/>
              </a:rPr>
              <a:t>05 февраля 2020 года № 78-р </a:t>
            </a:r>
            <a:r>
              <a:rPr lang="ru-RU" sz="3200" b="1" dirty="0" smtClean="0">
                <a:solidFill>
                  <a:srgbClr val="C00000"/>
                </a:solidFill>
                <a:latin typeface="Times New Roman" panose="02020603050405020304" pitchFamily="18" charset="0"/>
                <a:cs typeface="Times New Roman" panose="02020603050405020304" pitchFamily="18" charset="0"/>
              </a:rPr>
              <a:t/>
            </a:r>
            <a:br>
              <a:rPr lang="ru-RU" sz="3200" b="1" dirty="0" smtClean="0">
                <a:solidFill>
                  <a:srgbClr val="C00000"/>
                </a:solidFill>
                <a:latin typeface="Times New Roman" panose="02020603050405020304" pitchFamily="18" charset="0"/>
                <a:cs typeface="Times New Roman" panose="02020603050405020304" pitchFamily="18" charset="0"/>
              </a:rPr>
            </a:br>
            <a:r>
              <a:rPr lang="ru-RU" sz="3200" b="1" dirty="0" smtClean="0">
                <a:solidFill>
                  <a:srgbClr val="C00000"/>
                </a:solidFill>
                <a:latin typeface="Times New Roman" panose="02020603050405020304" pitchFamily="18" charset="0"/>
                <a:cs typeface="Times New Roman" panose="02020603050405020304" pitchFamily="18" charset="0"/>
              </a:rPr>
              <a:t>«</a:t>
            </a:r>
            <a:r>
              <a:rPr lang="ru-RU" sz="3200" b="1" dirty="0">
                <a:solidFill>
                  <a:srgbClr val="C00000"/>
                </a:solidFill>
                <a:latin typeface="Times New Roman" panose="02020603050405020304" pitchFamily="18" charset="0"/>
                <a:cs typeface="Times New Roman" panose="02020603050405020304" pitchFamily="18" charset="0"/>
              </a:rPr>
              <a:t>Об организации системы обеспечения соответствия требованиям антимонопольного законодательства </a:t>
            </a:r>
            <a:r>
              <a:rPr lang="ru-RU" sz="3200" b="1" dirty="0" smtClean="0">
                <a:solidFill>
                  <a:srgbClr val="C00000"/>
                </a:solidFill>
                <a:latin typeface="Times New Roman" panose="02020603050405020304" pitchFamily="18" charset="0"/>
                <a:cs typeface="Times New Roman" panose="02020603050405020304" pitchFamily="18" charset="0"/>
              </a:rPr>
              <a:t/>
            </a:r>
            <a:br>
              <a:rPr lang="ru-RU" sz="3200" b="1" dirty="0" smtClean="0">
                <a:solidFill>
                  <a:srgbClr val="C00000"/>
                </a:solidFill>
                <a:latin typeface="Times New Roman" panose="02020603050405020304" pitchFamily="18" charset="0"/>
                <a:cs typeface="Times New Roman" panose="02020603050405020304" pitchFamily="18" charset="0"/>
              </a:rPr>
            </a:br>
            <a:r>
              <a:rPr lang="ru-RU" sz="3200" b="1" dirty="0" smtClean="0">
                <a:solidFill>
                  <a:srgbClr val="C00000"/>
                </a:solidFill>
                <a:latin typeface="Times New Roman" panose="02020603050405020304" pitchFamily="18" charset="0"/>
                <a:cs typeface="Times New Roman" panose="02020603050405020304" pitchFamily="18" charset="0"/>
              </a:rPr>
              <a:t>(</a:t>
            </a:r>
            <a:r>
              <a:rPr lang="ru-RU" sz="3200" b="1" dirty="0">
                <a:solidFill>
                  <a:srgbClr val="C00000"/>
                </a:solidFill>
                <a:latin typeface="Times New Roman" panose="02020603050405020304" pitchFamily="18" charset="0"/>
                <a:cs typeface="Times New Roman" panose="02020603050405020304" pitchFamily="18" charset="0"/>
              </a:rPr>
              <a:t>антимонопольного </a:t>
            </a:r>
            <a:r>
              <a:rPr lang="ru-RU" sz="3200" b="1" dirty="0" err="1">
                <a:solidFill>
                  <a:srgbClr val="C00000"/>
                </a:solidFill>
                <a:latin typeface="Times New Roman" panose="02020603050405020304" pitchFamily="18" charset="0"/>
                <a:cs typeface="Times New Roman" panose="02020603050405020304" pitchFamily="18" charset="0"/>
              </a:rPr>
              <a:t>комплаенса</a:t>
            </a:r>
            <a:r>
              <a:rPr lang="ru-RU" sz="3200" b="1" dirty="0">
                <a:solidFill>
                  <a:srgbClr val="C00000"/>
                </a:solidFill>
                <a:latin typeface="Times New Roman" panose="02020603050405020304" pitchFamily="18" charset="0"/>
                <a:cs typeface="Times New Roman" panose="02020603050405020304" pitchFamily="18" charset="0"/>
              </a:rPr>
              <a:t>) </a:t>
            </a:r>
            <a:r>
              <a:rPr lang="ru-RU" sz="3200" b="1" dirty="0" smtClean="0">
                <a:solidFill>
                  <a:srgbClr val="C00000"/>
                </a:solidFill>
                <a:latin typeface="Times New Roman" panose="02020603050405020304" pitchFamily="18" charset="0"/>
                <a:cs typeface="Times New Roman" panose="02020603050405020304" pitchFamily="18" charset="0"/>
              </a:rPr>
              <a:t/>
            </a:r>
            <a:br>
              <a:rPr lang="ru-RU" sz="3200" b="1" dirty="0" smtClean="0">
                <a:solidFill>
                  <a:srgbClr val="C00000"/>
                </a:solidFill>
                <a:latin typeface="Times New Roman" panose="02020603050405020304" pitchFamily="18" charset="0"/>
                <a:cs typeface="Times New Roman" panose="02020603050405020304" pitchFamily="18" charset="0"/>
              </a:rPr>
            </a:br>
            <a:r>
              <a:rPr lang="ru-RU" sz="3200" b="1" dirty="0" smtClean="0">
                <a:solidFill>
                  <a:srgbClr val="C00000"/>
                </a:solidFill>
                <a:latin typeface="Times New Roman" panose="02020603050405020304" pitchFamily="18" charset="0"/>
                <a:cs typeface="Times New Roman" panose="02020603050405020304" pitchFamily="18" charset="0"/>
              </a:rPr>
              <a:t>в </a:t>
            </a:r>
            <a:r>
              <a:rPr lang="ru-RU" sz="3200" b="1" dirty="0">
                <a:solidFill>
                  <a:srgbClr val="C00000"/>
                </a:solidFill>
                <a:latin typeface="Times New Roman" panose="02020603050405020304" pitchFamily="18" charset="0"/>
                <a:cs typeface="Times New Roman" panose="02020603050405020304" pitchFamily="18" charset="0"/>
              </a:rPr>
              <a:t>администрации </a:t>
            </a:r>
            <a:r>
              <a:rPr lang="ru-RU" sz="3200" b="1" dirty="0" err="1">
                <a:solidFill>
                  <a:srgbClr val="C00000"/>
                </a:solidFill>
                <a:latin typeface="Times New Roman" panose="02020603050405020304" pitchFamily="18" charset="0"/>
                <a:cs typeface="Times New Roman" panose="02020603050405020304" pitchFamily="18" charset="0"/>
              </a:rPr>
              <a:t>Кондинского</a:t>
            </a:r>
            <a:r>
              <a:rPr lang="ru-RU" sz="3200" b="1" dirty="0">
                <a:solidFill>
                  <a:srgbClr val="C00000"/>
                </a:solidFill>
                <a:latin typeface="Times New Roman" panose="02020603050405020304" pitchFamily="18" charset="0"/>
                <a:cs typeface="Times New Roman" panose="02020603050405020304" pitchFamily="18" charset="0"/>
              </a:rPr>
              <a:t> района» </a:t>
            </a:r>
          </a:p>
        </p:txBody>
      </p:sp>
      <p:pic>
        <p:nvPicPr>
          <p:cNvPr id="1026" name="Picture 2" descr="Картинки по запросу &quot;антимонопольный комплаенс картинки&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1699" y="4675444"/>
            <a:ext cx="3114135" cy="218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9316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66491" y="1138686"/>
            <a:ext cx="5158596" cy="1200329"/>
          </a:xfrm>
          <a:prstGeom prst="rect">
            <a:avLst/>
          </a:prstGeom>
        </p:spPr>
        <p:txBody>
          <a:bodyPr wrap="square">
            <a:spAutoFit/>
          </a:bodyPr>
          <a:lstStyle/>
          <a:p>
            <a:pPr algn="just"/>
            <a:r>
              <a:rPr lang="ru-RU" sz="2400" dirty="0" smtClean="0">
                <a:solidFill>
                  <a:srgbClr val="C00000"/>
                </a:solidFill>
                <a:effectLst/>
                <a:latin typeface="Times New Roman" panose="02020603050405020304" pitchFamily="18" charset="0"/>
                <a:ea typeface="Calibri" panose="020F0502020204030204" pitchFamily="34" charset="0"/>
              </a:rPr>
              <a:t>«Недопустимо использование герба </a:t>
            </a:r>
            <a:r>
              <a:rPr lang="ru-RU" sz="2400" dirty="0" err="1" smtClean="0">
                <a:solidFill>
                  <a:srgbClr val="C00000"/>
                </a:solidFill>
                <a:effectLst/>
                <a:latin typeface="Times New Roman" panose="02020603050405020304" pitchFamily="18" charset="0"/>
                <a:ea typeface="Calibri" panose="020F0502020204030204" pitchFamily="34" charset="0"/>
              </a:rPr>
              <a:t>Кондинского</a:t>
            </a:r>
            <a:r>
              <a:rPr lang="ru-RU" sz="2400" dirty="0" smtClean="0">
                <a:solidFill>
                  <a:srgbClr val="C00000"/>
                </a:solidFill>
                <a:effectLst/>
                <a:latin typeface="Times New Roman" panose="02020603050405020304" pitchFamily="18" charset="0"/>
                <a:ea typeface="Calibri" panose="020F0502020204030204" pitchFamily="34" charset="0"/>
              </a:rPr>
              <a:t> района в </a:t>
            </a:r>
            <a:r>
              <a:rPr lang="ru-RU" sz="2400" b="1" dirty="0" smtClean="0">
                <a:solidFill>
                  <a:srgbClr val="C00000"/>
                </a:solidFill>
                <a:effectLst/>
                <a:latin typeface="Times New Roman" panose="02020603050405020304" pitchFamily="18" charset="0"/>
                <a:ea typeface="Calibri" panose="020F0502020204030204" pitchFamily="34" charset="0"/>
              </a:rPr>
              <a:t>проектах</a:t>
            </a:r>
            <a:r>
              <a:rPr lang="ru-RU" sz="2400" dirty="0" smtClean="0">
                <a:solidFill>
                  <a:srgbClr val="C00000"/>
                </a:solidFill>
                <a:effectLst/>
                <a:latin typeface="Times New Roman" panose="02020603050405020304" pitchFamily="18" charset="0"/>
                <a:ea typeface="Calibri" panose="020F0502020204030204" pitchFamily="34" charset="0"/>
              </a:rPr>
              <a:t> нормативных правовых актов»</a:t>
            </a:r>
            <a:endParaRPr lang="ru-RU" sz="2400" dirty="0">
              <a:solidFill>
                <a:srgbClr val="C00000"/>
              </a:solidFill>
            </a:endParaRPr>
          </a:p>
        </p:txBody>
      </p:sp>
      <p:sp>
        <p:nvSpPr>
          <p:cNvPr id="4" name="Прямоугольник 3"/>
          <p:cNvSpPr/>
          <p:nvPr/>
        </p:nvSpPr>
        <p:spPr>
          <a:xfrm>
            <a:off x="4373592" y="3847381"/>
            <a:ext cx="7427344" cy="1938992"/>
          </a:xfrm>
          <a:prstGeom prst="rect">
            <a:avLst/>
          </a:prstGeom>
        </p:spPr>
        <p:txBody>
          <a:bodyPr wrap="square">
            <a:spAutoFit/>
          </a:bodyPr>
          <a:lstStyle/>
          <a:p>
            <a:pPr algn="just"/>
            <a:r>
              <a:rPr lang="ru-RU" sz="2400" dirty="0" smtClean="0">
                <a:solidFill>
                  <a:srgbClr val="C00000"/>
                </a:solidFill>
                <a:effectLst/>
                <a:latin typeface="Times New Roman" panose="02020603050405020304" pitchFamily="18" charset="0"/>
                <a:ea typeface="Times New Roman" panose="02020603050405020304" pitchFamily="18" charset="0"/>
              </a:rPr>
              <a:t>Герб муниципального образования </a:t>
            </a:r>
            <a:r>
              <a:rPr lang="ru-RU" sz="2400" dirty="0" err="1" smtClean="0">
                <a:solidFill>
                  <a:srgbClr val="C00000"/>
                </a:solidFill>
                <a:effectLst/>
                <a:latin typeface="Times New Roman" panose="02020603050405020304" pitchFamily="18" charset="0"/>
                <a:ea typeface="Times New Roman" panose="02020603050405020304" pitchFamily="18" charset="0"/>
              </a:rPr>
              <a:t>Кондинский</a:t>
            </a:r>
            <a:r>
              <a:rPr lang="ru-RU" sz="2400" dirty="0" smtClean="0">
                <a:solidFill>
                  <a:srgbClr val="C00000"/>
                </a:solidFill>
                <a:effectLst/>
                <a:latin typeface="Times New Roman" panose="02020603050405020304" pitchFamily="18" charset="0"/>
                <a:ea typeface="Times New Roman" panose="02020603050405020304" pitchFamily="18" charset="0"/>
              </a:rPr>
              <a:t> район изображается на бланках в соответствии с Положением о гербе, утвержденным решением Думы </a:t>
            </a:r>
            <a:r>
              <a:rPr lang="ru-RU" sz="2400" dirty="0" err="1" smtClean="0">
                <a:solidFill>
                  <a:srgbClr val="C00000"/>
                </a:solidFill>
                <a:effectLst/>
                <a:latin typeface="Times New Roman" panose="02020603050405020304" pitchFamily="18" charset="0"/>
                <a:ea typeface="Times New Roman" panose="02020603050405020304" pitchFamily="18" charset="0"/>
              </a:rPr>
              <a:t>Кондинского</a:t>
            </a:r>
            <a:r>
              <a:rPr lang="ru-RU" sz="2400" dirty="0" smtClean="0">
                <a:solidFill>
                  <a:srgbClr val="C00000"/>
                </a:solidFill>
                <a:effectLst/>
                <a:latin typeface="Times New Roman" panose="02020603050405020304" pitchFamily="18" charset="0"/>
                <a:ea typeface="Times New Roman" panose="02020603050405020304" pitchFamily="18" charset="0"/>
              </a:rPr>
              <a:t> района от 12 октября 2006 года № 223 «О новой редакции Положения о гербе </a:t>
            </a:r>
            <a:r>
              <a:rPr lang="ru-RU" sz="2400" dirty="0" err="1" smtClean="0">
                <a:solidFill>
                  <a:srgbClr val="C00000"/>
                </a:solidFill>
                <a:effectLst/>
                <a:latin typeface="Times New Roman" panose="02020603050405020304" pitchFamily="18" charset="0"/>
                <a:ea typeface="Times New Roman" panose="02020603050405020304" pitchFamily="18" charset="0"/>
              </a:rPr>
              <a:t>Кондинского</a:t>
            </a:r>
            <a:r>
              <a:rPr lang="ru-RU" sz="2400" dirty="0" smtClean="0">
                <a:solidFill>
                  <a:srgbClr val="C00000"/>
                </a:solidFill>
                <a:effectLst/>
                <a:latin typeface="Times New Roman" panose="02020603050405020304" pitchFamily="18" charset="0"/>
                <a:ea typeface="Times New Roman" panose="02020603050405020304" pitchFamily="18" charset="0"/>
              </a:rPr>
              <a:t> района» </a:t>
            </a:r>
            <a:endParaRPr lang="ru-RU" sz="2400" dirty="0">
              <a:solidFill>
                <a:srgbClr val="C00000"/>
              </a:solidFill>
            </a:endParaRPr>
          </a:p>
        </p:txBody>
      </p:sp>
    </p:spTree>
    <p:extLst>
      <p:ext uri="{BB962C8B-B14F-4D97-AF65-F5344CB8AC3E}">
        <p14:creationId xmlns:p14="http://schemas.microsoft.com/office/powerpoint/2010/main" val="911180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3"/>
          <a:srcRect l="32193" t="10314" r="15802" b="18868"/>
          <a:stretch/>
        </p:blipFill>
        <p:spPr>
          <a:xfrm>
            <a:off x="2734573" y="1207698"/>
            <a:ext cx="7252624" cy="5555411"/>
          </a:xfrm>
          <a:prstGeom prst="rect">
            <a:avLst/>
          </a:prstGeom>
        </p:spPr>
      </p:pic>
      <p:sp>
        <p:nvSpPr>
          <p:cNvPr id="2" name="Заголовок 1"/>
          <p:cNvSpPr>
            <a:spLocks noGrp="1"/>
          </p:cNvSpPr>
          <p:nvPr>
            <p:ph type="title"/>
          </p:nvPr>
        </p:nvSpPr>
        <p:spPr>
          <a:xfrm>
            <a:off x="1518247" y="215660"/>
            <a:ext cx="9900099" cy="1268083"/>
          </a:xfrm>
        </p:spPr>
        <p:txBody>
          <a:bodyPr>
            <a:normAutofit/>
          </a:bodyPr>
          <a:lstStyle/>
          <a:p>
            <a:pPr algn="ctr"/>
            <a:r>
              <a:rPr lang="ru-RU" sz="2800" dirty="0" smtClean="0">
                <a:solidFill>
                  <a:srgbClr val="C00000"/>
                </a:solidFill>
                <a:latin typeface="Times New Roman" panose="02020603050405020304" pitchFamily="18" charset="0"/>
                <a:cs typeface="Times New Roman" panose="02020603050405020304" pitchFamily="18" charset="0"/>
              </a:rPr>
              <a:t>Возможность </a:t>
            </a:r>
            <a:r>
              <a:rPr lang="ru-RU" sz="2800" b="1" dirty="0" smtClean="0">
                <a:solidFill>
                  <a:srgbClr val="C00000"/>
                </a:solidFill>
                <a:latin typeface="Times New Roman" panose="02020603050405020304" pitchFamily="18" charset="0"/>
                <a:cs typeface="Times New Roman" panose="02020603050405020304" pitchFamily="18" charset="0"/>
              </a:rPr>
              <a:t>дополнительного</a:t>
            </a:r>
            <a:r>
              <a:rPr lang="ru-RU" sz="2800" dirty="0" smtClean="0">
                <a:solidFill>
                  <a:srgbClr val="C00000"/>
                </a:solidFill>
                <a:latin typeface="Times New Roman" panose="02020603050405020304" pitchFamily="18" charset="0"/>
                <a:cs typeface="Times New Roman" panose="02020603050405020304" pitchFamily="18" charset="0"/>
              </a:rPr>
              <a:t> согласования </a:t>
            </a:r>
            <a:br>
              <a:rPr lang="ru-RU" sz="2800" dirty="0" smtClean="0">
                <a:solidFill>
                  <a:srgbClr val="C00000"/>
                </a:solidFill>
                <a:latin typeface="Times New Roman" panose="02020603050405020304" pitchFamily="18" charset="0"/>
                <a:cs typeface="Times New Roman" panose="02020603050405020304" pitchFamily="18" charset="0"/>
              </a:rPr>
            </a:br>
            <a:r>
              <a:rPr lang="ru-RU" sz="2800" dirty="0" smtClean="0">
                <a:solidFill>
                  <a:srgbClr val="C00000"/>
                </a:solidFill>
                <a:latin typeface="Times New Roman" panose="02020603050405020304" pitchFamily="18" charset="0"/>
                <a:cs typeface="Times New Roman" panose="02020603050405020304" pitchFamily="18" charset="0"/>
              </a:rPr>
              <a:t>постановлений и распоряжений в СЭД «Дело» </a:t>
            </a:r>
            <a:endParaRPr lang="ru-RU" sz="28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4958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solidFill>
                  <a:srgbClr val="C00000"/>
                </a:solidFill>
                <a:latin typeface="Times New Roman" panose="02020603050405020304" pitchFamily="18" charset="0"/>
                <a:ea typeface="Calibri" panose="020F0502020204030204" pitchFamily="34" charset="0"/>
              </a:rPr>
              <a:t>В письме должно быть не более трех адресатов.</a:t>
            </a:r>
            <a:endParaRPr lang="ru-RU" sz="3200" dirty="0">
              <a:solidFill>
                <a:srgbClr val="C00000"/>
              </a:solidFill>
            </a:endParaRPr>
          </a:p>
        </p:txBody>
      </p:sp>
      <p:pic>
        <p:nvPicPr>
          <p:cNvPr id="5" name="Рисунок 4"/>
          <p:cNvPicPr>
            <a:picLocks noChangeAspect="1"/>
          </p:cNvPicPr>
          <p:nvPr/>
        </p:nvPicPr>
        <p:blipFill rotWithShape="1">
          <a:blip r:embed="rId3"/>
          <a:srcRect l="36297" t="26541" r="36180" b="6918"/>
          <a:stretch/>
        </p:blipFill>
        <p:spPr>
          <a:xfrm>
            <a:off x="4356339" y="1264555"/>
            <a:ext cx="3985404" cy="5419738"/>
          </a:xfrm>
          <a:prstGeom prst="rect">
            <a:avLst/>
          </a:prstGeom>
        </p:spPr>
      </p:pic>
    </p:spTree>
    <p:extLst>
      <p:ext uri="{BB962C8B-B14F-4D97-AF65-F5344CB8AC3E}">
        <p14:creationId xmlns:p14="http://schemas.microsoft.com/office/powerpoint/2010/main" val="963849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71933" y="655607"/>
            <a:ext cx="8747184" cy="1232140"/>
          </a:xfrm>
        </p:spPr>
        <p:txBody>
          <a:bodyPr>
            <a:noAutofit/>
          </a:bodyPr>
          <a:lstStyle/>
          <a:p>
            <a:r>
              <a:rPr lang="ru-RU" sz="2400" dirty="0">
                <a:solidFill>
                  <a:srgbClr val="C00000"/>
                </a:solidFill>
                <a:latin typeface="Times New Roman" panose="02020603050405020304" pitchFamily="18" charset="0"/>
                <a:cs typeface="Times New Roman" panose="02020603050405020304" pitchFamily="18" charset="0"/>
              </a:rPr>
              <a:t>П</a:t>
            </a:r>
            <a:r>
              <a:rPr lang="ru-RU" sz="2400" dirty="0" smtClean="0">
                <a:solidFill>
                  <a:srgbClr val="C00000"/>
                </a:solidFill>
                <a:latin typeface="Times New Roman" panose="02020603050405020304" pitchFamily="18" charset="0"/>
                <a:cs typeface="Times New Roman" panose="02020603050405020304" pitchFamily="18" charset="0"/>
              </a:rPr>
              <a:t>роекты </a:t>
            </a:r>
            <a:r>
              <a:rPr lang="ru-RU" sz="2400" dirty="0">
                <a:solidFill>
                  <a:srgbClr val="C00000"/>
                </a:solidFill>
                <a:latin typeface="Times New Roman" panose="02020603050405020304" pitchFamily="18" charset="0"/>
                <a:cs typeface="Times New Roman" panose="02020603050405020304" pitchFamily="18" charset="0"/>
              </a:rPr>
              <a:t>писем, </a:t>
            </a:r>
            <a:r>
              <a:rPr lang="ru-RU" sz="2400" dirty="0" smtClean="0">
                <a:solidFill>
                  <a:srgbClr val="C00000"/>
                </a:solidFill>
                <a:latin typeface="Times New Roman" panose="02020603050405020304" pitchFamily="18" charset="0"/>
                <a:cs typeface="Times New Roman" panose="02020603050405020304" pitchFamily="18" charset="0"/>
              </a:rPr>
              <a:t>адресованных </a:t>
            </a:r>
            <a:r>
              <a:rPr lang="ru-RU" sz="2400" dirty="0">
                <a:solidFill>
                  <a:srgbClr val="C00000"/>
                </a:solidFill>
                <a:latin typeface="Times New Roman" panose="02020603050405020304" pitchFamily="18" charset="0"/>
                <a:cs typeface="Times New Roman" panose="02020603050405020304" pitchFamily="18" charset="0"/>
              </a:rPr>
              <a:t>в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b="1" dirty="0" smtClean="0">
                <a:solidFill>
                  <a:srgbClr val="C00000"/>
                </a:solidFill>
                <a:latin typeface="Times New Roman" panose="02020603050405020304" pitchFamily="18" charset="0"/>
                <a:cs typeface="Times New Roman" panose="02020603050405020304" pitchFamily="18" charset="0"/>
              </a:rPr>
              <a:t>прокуратуру</a:t>
            </a:r>
            <a:r>
              <a:rPr lang="ru-RU" sz="2400" dirty="0">
                <a:solidFill>
                  <a:srgbClr val="C00000"/>
                </a:solidFill>
                <a:latin typeface="Times New Roman" panose="02020603050405020304" pitchFamily="18" charset="0"/>
                <a:cs typeface="Times New Roman" panose="02020603050405020304" pitchFamily="18" charset="0"/>
              </a:rPr>
              <a:t>,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b="1" dirty="0" smtClean="0">
                <a:solidFill>
                  <a:srgbClr val="C00000"/>
                </a:solidFill>
                <a:latin typeface="Times New Roman" panose="02020603050405020304" pitchFamily="18" charset="0"/>
                <a:cs typeface="Times New Roman" panose="02020603050405020304" pitchFamily="18" charset="0"/>
              </a:rPr>
              <a:t>следственный </a:t>
            </a:r>
            <a:r>
              <a:rPr lang="ru-RU" sz="2400" b="1" dirty="0">
                <a:solidFill>
                  <a:srgbClr val="C00000"/>
                </a:solidFill>
                <a:latin typeface="Times New Roman" panose="02020603050405020304" pitchFamily="18" charset="0"/>
                <a:cs typeface="Times New Roman" panose="02020603050405020304" pitchFamily="18" charset="0"/>
              </a:rPr>
              <a:t>комитет</a:t>
            </a:r>
            <a:r>
              <a:rPr lang="ru-RU" sz="2400" dirty="0">
                <a:solidFill>
                  <a:srgbClr val="C00000"/>
                </a:solidFill>
                <a:latin typeface="Times New Roman" panose="02020603050405020304" pitchFamily="18" charset="0"/>
                <a:cs typeface="Times New Roman" panose="02020603050405020304" pitchFamily="18" charset="0"/>
              </a:rPr>
              <a:t>,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b="1" dirty="0" smtClean="0">
                <a:solidFill>
                  <a:srgbClr val="C00000"/>
                </a:solidFill>
                <a:latin typeface="Times New Roman" panose="02020603050405020304" pitchFamily="18" charset="0"/>
                <a:cs typeface="Times New Roman" panose="02020603050405020304" pitchFamily="18" charset="0"/>
              </a:rPr>
              <a:t>органы </a:t>
            </a:r>
            <a:r>
              <a:rPr lang="ru-RU" sz="2400" b="1" dirty="0">
                <a:solidFill>
                  <a:srgbClr val="C00000"/>
                </a:solidFill>
                <a:latin typeface="Times New Roman" panose="02020603050405020304" pitchFamily="18" charset="0"/>
                <a:cs typeface="Times New Roman" panose="02020603050405020304" pitchFamily="18" charset="0"/>
              </a:rPr>
              <a:t>внутренних дел</a:t>
            </a:r>
            <a:r>
              <a:rPr lang="ru-RU" sz="2400" dirty="0">
                <a:solidFill>
                  <a:srgbClr val="C00000"/>
                </a:solidFill>
                <a:latin typeface="Times New Roman" panose="02020603050405020304" pitchFamily="18" charset="0"/>
                <a:cs typeface="Times New Roman" panose="02020603050405020304" pitchFamily="18" charset="0"/>
              </a:rPr>
              <a:t>,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b="1" dirty="0" smtClean="0">
                <a:solidFill>
                  <a:srgbClr val="C00000"/>
                </a:solidFill>
                <a:latin typeface="Times New Roman" panose="02020603050405020304" pitchFamily="18" charset="0"/>
                <a:cs typeface="Times New Roman" panose="02020603050405020304" pitchFamily="18" charset="0"/>
              </a:rPr>
              <a:t>суды</a:t>
            </a:r>
            <a:r>
              <a:rPr lang="ru-RU" sz="2400" dirty="0">
                <a:solidFill>
                  <a:srgbClr val="C00000"/>
                </a:solidFill>
                <a:latin typeface="Times New Roman" panose="02020603050405020304" pitchFamily="18" charset="0"/>
                <a:cs typeface="Times New Roman" panose="02020603050405020304" pitchFamily="18" charset="0"/>
              </a:rPr>
              <a:t>,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dirty="0" smtClean="0">
                <a:solidFill>
                  <a:srgbClr val="C00000"/>
                </a:solidFill>
                <a:latin typeface="Times New Roman" panose="02020603050405020304" pitchFamily="18" charset="0"/>
                <a:cs typeface="Times New Roman" panose="02020603050405020304" pitchFamily="18" charset="0"/>
              </a:rPr>
              <a:t>исполнитель </a:t>
            </a:r>
            <a:r>
              <a:rPr lang="ru-RU" sz="2400" dirty="0">
                <a:solidFill>
                  <a:srgbClr val="C00000"/>
                </a:solidFill>
                <a:latin typeface="Times New Roman" panose="02020603050405020304" pitchFamily="18" charset="0"/>
                <a:cs typeface="Times New Roman" panose="02020603050405020304" pitchFamily="18" charset="0"/>
              </a:rPr>
              <a:t>согласовывает с заместителем главы района, курирующим деятельность юридическо-правового управления </a:t>
            </a:r>
            <a:r>
              <a:rPr lang="ru-RU" sz="2400" dirty="0" smtClean="0">
                <a:solidFill>
                  <a:srgbClr val="C00000"/>
                </a:solidFill>
                <a:latin typeface="Times New Roman" panose="02020603050405020304" pitchFamily="18" charset="0"/>
                <a:cs typeface="Times New Roman" panose="02020603050405020304" pitchFamily="18" charset="0"/>
              </a:rPr>
              <a:t/>
            </a:r>
            <a:br>
              <a:rPr lang="ru-RU" sz="2400" dirty="0" smtClean="0">
                <a:solidFill>
                  <a:srgbClr val="C00000"/>
                </a:solidFill>
                <a:latin typeface="Times New Roman" panose="02020603050405020304" pitchFamily="18" charset="0"/>
                <a:cs typeface="Times New Roman" panose="02020603050405020304" pitchFamily="18" charset="0"/>
              </a:rPr>
            </a:br>
            <a:r>
              <a:rPr lang="ru-RU" sz="2400" dirty="0" smtClean="0">
                <a:solidFill>
                  <a:srgbClr val="C00000"/>
                </a:solidFill>
                <a:latin typeface="Times New Roman" panose="02020603050405020304" pitchFamily="18" charset="0"/>
                <a:cs typeface="Times New Roman" panose="02020603050405020304" pitchFamily="18" charset="0"/>
              </a:rPr>
              <a:t>(</a:t>
            </a:r>
            <a:r>
              <a:rPr lang="ru-RU" sz="2400" dirty="0">
                <a:solidFill>
                  <a:srgbClr val="C00000"/>
                </a:solidFill>
                <a:latin typeface="Times New Roman" panose="02020603050405020304" pitchFamily="18" charset="0"/>
                <a:cs typeface="Times New Roman" panose="02020603050405020304" pitchFamily="18" charset="0"/>
              </a:rPr>
              <a:t>в случае его временного отсутствия - с начальником юридическо-правового управления либо исполняющим </a:t>
            </a:r>
            <a:r>
              <a:rPr lang="ru-RU" sz="2400" dirty="0" smtClean="0">
                <a:solidFill>
                  <a:srgbClr val="C00000"/>
                </a:solidFill>
                <a:latin typeface="Times New Roman" panose="02020603050405020304" pitchFamily="18" charset="0"/>
                <a:cs typeface="Times New Roman" panose="02020603050405020304" pitchFamily="18" charset="0"/>
              </a:rPr>
              <a:t>обязанности начальника </a:t>
            </a:r>
            <a:r>
              <a:rPr lang="ru-RU" sz="2400" dirty="0">
                <a:solidFill>
                  <a:srgbClr val="C00000"/>
                </a:solidFill>
                <a:latin typeface="Times New Roman" panose="02020603050405020304" pitchFamily="18" charset="0"/>
                <a:cs typeface="Times New Roman" panose="02020603050405020304" pitchFamily="18" charset="0"/>
              </a:rPr>
              <a:t>ЮПУ).</a:t>
            </a:r>
            <a:br>
              <a:rPr lang="ru-RU" sz="2400" dirty="0">
                <a:solidFill>
                  <a:srgbClr val="C00000"/>
                </a:solidFill>
                <a:latin typeface="Times New Roman" panose="02020603050405020304" pitchFamily="18" charset="0"/>
                <a:cs typeface="Times New Roman" panose="02020603050405020304" pitchFamily="18" charset="0"/>
              </a:rPr>
            </a:br>
            <a:endParaRPr lang="ru-RU" sz="2400" dirty="0">
              <a:solidFill>
                <a:srgbClr val="C00000"/>
              </a:solidFill>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rotWithShape="1">
          <a:blip r:embed="rId2"/>
          <a:srcRect l="7803" t="618" r="6662" b="2853"/>
          <a:stretch/>
        </p:blipFill>
        <p:spPr>
          <a:xfrm>
            <a:off x="6659594" y="4183810"/>
            <a:ext cx="4076730" cy="2484407"/>
          </a:xfrm>
          <a:prstGeom prst="rect">
            <a:avLst/>
          </a:prstGeom>
          <a:ln>
            <a:noFill/>
          </a:ln>
          <a:effectLst>
            <a:softEdge rad="112500"/>
          </a:effectLst>
        </p:spPr>
      </p:pic>
    </p:spTree>
    <p:extLst>
      <p:ext uri="{BB962C8B-B14F-4D97-AF65-F5344CB8AC3E}">
        <p14:creationId xmlns:p14="http://schemas.microsoft.com/office/powerpoint/2010/main" val="29774415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C00000"/>
                </a:solidFill>
                <a:latin typeface="Times New Roman" panose="02020603050405020304" pitchFamily="18" charset="0"/>
                <a:cs typeface="Times New Roman" panose="02020603050405020304" pitchFamily="18" charset="0"/>
              </a:rPr>
              <a:t>Ответственность за содержание, оформление письма (в том числе грамотность письменной речи, пунктуация, орфография писем за подписью </a:t>
            </a:r>
            <a:r>
              <a:rPr lang="ru-RU" b="1" dirty="0">
                <a:solidFill>
                  <a:srgbClr val="C00000"/>
                </a:solidFill>
                <a:latin typeface="Times New Roman" panose="02020603050405020304" pitchFamily="18" charset="0"/>
                <a:cs typeface="Times New Roman" panose="02020603050405020304" pitchFamily="18" charset="0"/>
              </a:rPr>
              <a:t>заместителей главы района, руководителей структурных подразделений</a:t>
            </a:r>
            <a:r>
              <a:rPr lang="ru-RU" dirty="0">
                <a:solidFill>
                  <a:srgbClr val="C00000"/>
                </a:solidFill>
                <a:latin typeface="Times New Roman" panose="02020603050405020304" pitchFamily="18" charset="0"/>
                <a:cs typeface="Times New Roman" panose="02020603050405020304" pitchFamily="18" charset="0"/>
              </a:rPr>
              <a:t>) полностью возлагается на исполнителя, ответственного за подготовку проекта письма. </a:t>
            </a:r>
          </a:p>
        </p:txBody>
      </p:sp>
      <p:pic>
        <p:nvPicPr>
          <p:cNvPr id="1026" name="Picture 2" descr="Картинки по запросу &quot;делопроизводство картинки&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5774" y="3983308"/>
            <a:ext cx="3468837" cy="23518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175560"/>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869</TotalTime>
  <Words>191</Words>
  <Application>Microsoft Office PowerPoint</Application>
  <PresentationFormat>Широкоэкранный</PresentationFormat>
  <Paragraphs>22</Paragraphs>
  <Slides>14</Slides>
  <Notes>5</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14</vt:i4>
      </vt:variant>
    </vt:vector>
  </HeadingPairs>
  <TitlesOfParts>
    <vt:vector size="21" baseType="lpstr">
      <vt:lpstr>Arial</vt:lpstr>
      <vt:lpstr>Bahnschrift Condensed</vt:lpstr>
      <vt:lpstr>Calibri</vt:lpstr>
      <vt:lpstr>Century Gothic</vt:lpstr>
      <vt:lpstr>Times New Roman</vt:lpstr>
      <vt:lpstr>Wingdings 3</vt:lpstr>
      <vt:lpstr>Легкий дым</vt:lpstr>
      <vt:lpstr>Инструкция по делопроизводству. Практическое применение</vt:lpstr>
      <vt:lpstr>Презентация PowerPoint</vt:lpstr>
      <vt:lpstr>Справка о согласовании проекта</vt:lpstr>
      <vt:lpstr>Распоряжение администрации  Кондинского района  от 05 февраля 2020 года № 78-р  «Об организации системы обеспечения соответствия требованиям антимонопольного законодательства  (антимонопольного комплаенса)  в администрации Кондинского района» </vt:lpstr>
      <vt:lpstr>Презентация PowerPoint</vt:lpstr>
      <vt:lpstr>Возможность дополнительного согласования  постановлений и распоряжений в СЭД «Дело» </vt:lpstr>
      <vt:lpstr>В письме должно быть не более трех адресатов.</vt:lpstr>
      <vt:lpstr>Проекты писем, адресованных в  прокуратуру,  следственный комитет,  органы внутренних дел,  суды,  исполнитель согласовывает с заместителем главы района, курирующим деятельность юридическо-правового управления  (в случае его временного отсутствия - с начальником юридическо-правового управления либо исполняющим обязанности начальника ЮПУ). </vt:lpstr>
      <vt:lpstr>Ответственность за содержание, оформление письма (в том числе грамотность письменной речи, пунктуация, орфография писем за подписью заместителей главы района, руководителей структурных подразделений) полностью возлагается на исполнителя, ответственного за подготовку проекта письма. </vt:lpstr>
      <vt:lpstr>Качество оформления писем</vt:lpstr>
      <vt:lpstr>Презентация PowerPoint</vt:lpstr>
      <vt:lpstr>Правильный выбор группы документов</vt:lpstr>
      <vt:lpstr>С 01 февраля письма главам городских и сельских поселений отправляем, выбрав группу документов «Внутренняя переписка»,  при этом во вкладке «Адресат» находим в справочнике фамилию главы (не название учреждения) </vt:lpstr>
      <vt:lpstr>Благодарю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Инструкция по делопроизводству. Практическое применение</dc:title>
  <dc:creator>дом</dc:creator>
  <cp:lastModifiedBy>дом</cp:lastModifiedBy>
  <cp:revision>34</cp:revision>
  <dcterms:created xsi:type="dcterms:W3CDTF">2020-02-24T14:33:02Z</dcterms:created>
  <dcterms:modified xsi:type="dcterms:W3CDTF">2020-03-02T15:34:24Z</dcterms:modified>
</cp:coreProperties>
</file>