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82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9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9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76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7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7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60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45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4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44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2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C7B1E727AEDD06B1400A8B9CF04AC562C8EA90FB1250E6C1F23EB5F07DFD002CBE4D4B2D559BB7C58n4H" TargetMode="External"/><Relationship Id="rId2" Type="http://schemas.openxmlformats.org/officeDocument/2006/relationships/hyperlink" Target="consultantplus://offline/ref=FC7B1E727AEDD06B1400A8B9CF04AC562C8FA909B5210E6C1F23EB5F07DFD002CBE4D4B2D559BB7958n7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21616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 представлении сведений      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об </a:t>
            </a:r>
            <a:r>
              <a:rPr lang="ru-RU" sz="2400" b="1" dirty="0">
                <a:solidFill>
                  <a:srgbClr val="FF0000"/>
                </a:solidFill>
              </a:rPr>
              <a:t>адресах сайтов </a:t>
            </a:r>
            <a:r>
              <a:rPr lang="ru-RU" sz="2400" b="1" dirty="0" smtClean="0">
                <a:solidFill>
                  <a:srgbClr val="FF0000"/>
                </a:solidFill>
              </a:rPr>
              <a:t>и </a:t>
            </a:r>
            <a:r>
              <a:rPr lang="ru-RU" sz="2400" b="1" dirty="0">
                <a:solidFill>
                  <a:srgbClr val="FF0000"/>
                </a:solidFill>
              </a:rPr>
              <a:t>(или) страниц сайтов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>
                <a:solidFill>
                  <a:srgbClr val="FF0000"/>
                </a:solidFill>
              </a:rPr>
              <a:t>информационно-телекоммуникационной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сети </a:t>
            </a:r>
            <a:r>
              <a:rPr lang="ru-RU" sz="2400" b="1" dirty="0">
                <a:solidFill>
                  <a:srgbClr val="FF0000"/>
                </a:solidFill>
              </a:rPr>
              <a:t>"Интернет",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</a:t>
            </a:r>
            <a:r>
              <a:rPr lang="ru-RU" sz="2400" b="1" dirty="0">
                <a:solidFill>
                  <a:srgbClr val="FF0000"/>
                </a:solidFill>
              </a:rPr>
              <a:t>которых гражданин, претендующий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на </a:t>
            </a:r>
            <a:r>
              <a:rPr lang="ru-RU" sz="2400" b="1" dirty="0">
                <a:solidFill>
                  <a:srgbClr val="FF0000"/>
                </a:solidFill>
              </a:rPr>
              <a:t>замещение должности муниципальной службы, муниципальный служащий размещали общедоступную информацию,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а </a:t>
            </a:r>
            <a:r>
              <a:rPr lang="ru-RU" sz="2400" b="1" dirty="0">
                <a:solidFill>
                  <a:srgbClr val="FF0000"/>
                </a:solidFill>
              </a:rPr>
              <a:t>также данные,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позволяющие </a:t>
            </a:r>
            <a:r>
              <a:rPr lang="ru-RU" sz="2400" b="1" dirty="0">
                <a:solidFill>
                  <a:srgbClr val="FF0000"/>
                </a:solidFill>
              </a:rPr>
              <a:t>их </a:t>
            </a:r>
            <a:r>
              <a:rPr lang="ru-RU" sz="2400" b="1" dirty="0" smtClean="0">
                <a:solidFill>
                  <a:srgbClr val="FF0000"/>
                </a:solidFill>
              </a:rPr>
              <a:t>идентифицировать</a:t>
            </a: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096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980727"/>
            <a:ext cx="6965245" cy="792089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ПРЕДСТАВЛЕНИЕ СВЕДЕНИЙ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 соответствии с распоряжением администрации Кондинского района                              от </a:t>
            </a:r>
            <a:r>
              <a:rPr lang="ru-RU" sz="2000" dirty="0" smtClean="0"/>
              <a:t>09</a:t>
            </a:r>
            <a:r>
              <a:rPr lang="ru-RU" sz="2000" dirty="0" smtClean="0"/>
              <a:t> </a:t>
            </a:r>
            <a:r>
              <a:rPr lang="ru-RU" sz="2000" dirty="0" smtClean="0"/>
              <a:t>января </a:t>
            </a:r>
            <a:r>
              <a:rPr lang="ru-RU" sz="2000" dirty="0" smtClean="0"/>
              <a:t>2020 </a:t>
            </a:r>
            <a:r>
              <a:rPr lang="ru-RU" sz="2000" dirty="0" smtClean="0"/>
              <a:t>года № </a:t>
            </a:r>
            <a:r>
              <a:rPr lang="ru-RU" sz="2000" dirty="0"/>
              <a:t>1</a:t>
            </a:r>
            <a:r>
              <a:rPr lang="ru-RU" sz="2000" dirty="0" smtClean="0"/>
              <a:t>-р </a:t>
            </a:r>
            <a:r>
              <a:rPr lang="ru-RU" sz="2000" dirty="0" smtClean="0"/>
              <a:t>муниципальным служащим администрации района, органов администрации района, администрации ГП Междуреченский, КСП района </a:t>
            </a:r>
            <a:r>
              <a:rPr lang="ru-RU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необходимо представить данные сведения в срок  </a:t>
            </a:r>
            <a:r>
              <a:rPr lang="ru-RU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 25 марта </a:t>
            </a:r>
            <a:r>
              <a:rPr lang="ru-RU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2020 </a:t>
            </a:r>
            <a:r>
              <a:rPr lang="ru-RU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года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Сведения представляются в управление кадровой политики администрации Кондинского района.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526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451177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НОРМАТИВНАЯ БАЗА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412776"/>
            <a:ext cx="6196405" cy="431029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4400" b="1" dirty="0" smtClean="0"/>
              <a:t>Федеральным законом от 02.03.2007 № 25-ФЗ </a:t>
            </a:r>
          </a:p>
          <a:p>
            <a:pPr marL="0" indent="0" algn="just">
              <a:buNone/>
            </a:pPr>
            <a:r>
              <a:rPr lang="ru-RU" sz="4400" b="1" dirty="0" smtClean="0"/>
              <a:t>«О муниципальной службе в Российской Федерации» установлено:</a:t>
            </a:r>
          </a:p>
          <a:p>
            <a:pPr marL="0" indent="0" algn="just">
              <a:buNone/>
            </a:pPr>
            <a:endParaRPr lang="ru-RU" sz="4400" b="1" dirty="0" smtClean="0"/>
          </a:p>
          <a:p>
            <a:pPr marL="0" indent="452438">
              <a:buNone/>
            </a:pPr>
            <a:r>
              <a:rPr lang="ru-RU" sz="4400" b="1" dirty="0" smtClean="0"/>
              <a:t>Статья </a:t>
            </a:r>
            <a:r>
              <a:rPr lang="ru-RU" sz="4400" b="1" dirty="0"/>
              <a:t>15.1. </a:t>
            </a:r>
            <a:r>
              <a:rPr lang="ru-RU" sz="4400" dirty="0"/>
              <a:t>Представление сведений о размещении </a:t>
            </a:r>
            <a:r>
              <a:rPr lang="ru-RU" sz="4400" dirty="0" smtClean="0"/>
              <a:t>                                              информации </a:t>
            </a:r>
            <a:r>
              <a:rPr lang="ru-RU" sz="4400" dirty="0"/>
              <a:t>в информационно-телекоммуникационной сети "Интернет"</a:t>
            </a:r>
          </a:p>
          <a:p>
            <a:pPr marL="0" indent="0" algn="just">
              <a:buNone/>
            </a:pPr>
            <a:r>
              <a:rPr lang="ru-RU" sz="4400" dirty="0"/>
              <a:t>(введена Федеральным </a:t>
            </a:r>
            <a:r>
              <a:rPr lang="ru-RU" sz="4400" dirty="0">
                <a:hlinkClick r:id="rId2"/>
              </a:rPr>
              <a:t>законом</a:t>
            </a:r>
            <a:r>
              <a:rPr lang="ru-RU" sz="4400" dirty="0"/>
              <a:t> от 30.06.2016 N 224-ФЗ)</a:t>
            </a:r>
          </a:p>
          <a:p>
            <a:pPr marL="0" indent="0" algn="just">
              <a:buNone/>
            </a:pPr>
            <a:r>
              <a:rPr lang="ru-RU" sz="4400" dirty="0"/>
              <a:t> </a:t>
            </a:r>
          </a:p>
          <a:p>
            <a:pPr marL="0" indent="452438" algn="just">
              <a:buNone/>
            </a:pPr>
            <a:r>
              <a:rPr lang="ru-RU" sz="4400" dirty="0"/>
              <a:t>1. Сведения об адресах сайтов и (или) страниц сайтов в информационно-телекоммуникационной сети "Интернет", на которых гражданин, претендующий </a:t>
            </a:r>
            <a:r>
              <a:rPr lang="ru-RU" sz="4400" dirty="0" smtClean="0"/>
              <a:t>                                на </a:t>
            </a:r>
            <a:r>
              <a:rPr lang="ru-RU" sz="4400" dirty="0"/>
              <a:t>замещение должности муниципальной службы, муниципальный служащий размещали общедоступную информацию, а также данные, позволяющие их идентифицировать, представителю нанимателя представляют:</a:t>
            </a:r>
          </a:p>
          <a:p>
            <a:pPr marL="0" indent="452438" algn="just">
              <a:buNone/>
            </a:pPr>
            <a:r>
              <a:rPr lang="ru-RU" sz="4400" dirty="0"/>
              <a:t>1) гражданин, претендующий на замещение должности муниципальной службы, - при поступлении на службу за три календарных года, предшествующих году поступления на муниципальную службу;</a:t>
            </a:r>
          </a:p>
          <a:p>
            <a:pPr marL="0" indent="452438" algn="just">
              <a:buNone/>
            </a:pPr>
            <a:r>
              <a:rPr lang="ru-RU" sz="4400" dirty="0"/>
              <a:t>2) муниципальный служащий - ежегодно за календарный год, предшествующий году представления указанной информации, за исключением случаев размещения общедоступной информации в рамках исполнения должностных обязанностей муниципального служащего.</a:t>
            </a:r>
          </a:p>
          <a:p>
            <a:pPr marL="0" indent="452438" algn="just">
              <a:buNone/>
            </a:pPr>
            <a:r>
              <a:rPr lang="ru-RU" sz="4400" dirty="0"/>
              <a:t>2. Сведения, указанные в </a:t>
            </a:r>
            <a:r>
              <a:rPr lang="ru-RU" sz="4400" dirty="0">
                <a:hlinkClick r:id="" action="ppaction://hlinkfile"/>
              </a:rPr>
              <a:t>части 1</a:t>
            </a:r>
            <a:r>
              <a:rPr lang="ru-RU" sz="4400" dirty="0"/>
              <a:t> настоящей статьи, представляются гражданами, претендующими на замещение должности муниципальной службы, при поступлении </a:t>
            </a:r>
            <a:r>
              <a:rPr lang="ru-RU" sz="4400" dirty="0" smtClean="0"/>
              <a:t>                      на </a:t>
            </a:r>
            <a:r>
              <a:rPr lang="ru-RU" sz="4400" dirty="0"/>
              <a:t>муниципальную службу, а муниципальными служащими - не позднее 1 апреля года, следующего за отчетным. Сведения, указанные в </a:t>
            </a:r>
            <a:r>
              <a:rPr lang="ru-RU" sz="4400" dirty="0">
                <a:hlinkClick r:id="" action="ppaction://hlinkfile"/>
              </a:rPr>
              <a:t>части 1</a:t>
            </a:r>
            <a:r>
              <a:rPr lang="ru-RU" sz="4400" dirty="0"/>
              <a:t> настоящей статьи, представляются по </a:t>
            </a:r>
            <a:r>
              <a:rPr lang="ru-RU" sz="4400" dirty="0">
                <a:hlinkClick r:id="rId3"/>
              </a:rPr>
              <a:t>форме</a:t>
            </a:r>
            <a:r>
              <a:rPr lang="ru-RU" sz="4400" dirty="0"/>
              <a:t>, установленной Правительством Российской Федерации.</a:t>
            </a:r>
          </a:p>
          <a:p>
            <a:pPr marL="0" indent="452438" algn="just">
              <a:buNone/>
            </a:pPr>
            <a:r>
              <a:rPr lang="ru-RU" sz="4400" dirty="0"/>
              <a:t>3. По решению представителя нанимателя уполномоченные им муниципальные служащие осуществляют обработку общедоступной информации, размещенной претендентами на замещение должности муниципальной службы и муниципальными служащими в информационно-телекоммуникационной сети "Интернет", а также проверку достоверности и полноты сведений, предусмотренных </a:t>
            </a:r>
            <a:r>
              <a:rPr lang="ru-RU" sz="4400" dirty="0">
                <a:hlinkClick r:id="" action="ppaction://hlinkfile"/>
              </a:rPr>
              <a:t>частью 1</a:t>
            </a:r>
            <a:r>
              <a:rPr lang="ru-RU" sz="4400" dirty="0"/>
              <a:t> настоящей статьи.</a:t>
            </a:r>
          </a:p>
          <a:p>
            <a:endParaRPr lang="ru-RU" dirty="0"/>
          </a:p>
        </p:txBody>
      </p:sp>
      <p:pic>
        <p:nvPicPr>
          <p:cNvPr id="2051" name="Picture 3" descr="D:\ОТКАТ\Desktop\101848845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182" y="980728"/>
            <a:ext cx="1080120" cy="155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3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3448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mtClean="0"/>
              <a:t>Распоряжением </a:t>
            </a:r>
            <a:r>
              <a:rPr lang="ru-RU" sz="2400" b="1" dirty="0" smtClean="0"/>
              <a:t>Правительства Российской Федерации </a:t>
            </a:r>
          </a:p>
          <a:p>
            <a:pPr algn="ctr"/>
            <a:r>
              <a:rPr lang="ru-RU" sz="2400" b="1" dirty="0" smtClean="0"/>
              <a:t>от 28 декабря 2016 года № 2867-р </a:t>
            </a:r>
          </a:p>
          <a:p>
            <a:pPr algn="ctr"/>
            <a:r>
              <a:rPr lang="ru-RU" sz="2400" dirty="0" smtClean="0"/>
              <a:t>утверждена 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форма</a:t>
            </a:r>
            <a:r>
              <a:rPr lang="ru-RU" sz="2400" dirty="0" smtClean="0"/>
              <a:t> </a:t>
            </a:r>
            <a:r>
              <a:rPr lang="ru-RU" sz="2400" dirty="0"/>
              <a:t>представления сведений </a:t>
            </a:r>
            <a:r>
              <a:rPr lang="ru-RU" sz="2400" dirty="0" smtClean="0"/>
              <a:t>              об </a:t>
            </a:r>
            <a:r>
              <a:rPr lang="ru-RU" sz="2400" dirty="0"/>
              <a:t>адресах сайтов и (или) страниц сайтов в информационно-телекоммуникационной сети "Интернет", на которых </a:t>
            </a:r>
            <a:r>
              <a:rPr lang="ru-RU" sz="2400" dirty="0" smtClean="0"/>
              <a:t>муниципальным </a:t>
            </a:r>
            <a:r>
              <a:rPr lang="ru-RU" sz="2400" dirty="0"/>
              <a:t>служащим, гражданином Российской Федерации, претендующим на замещение должности </a:t>
            </a:r>
            <a:r>
              <a:rPr lang="ru-RU" sz="2400" dirty="0" smtClean="0"/>
              <a:t>муниципальной </a:t>
            </a:r>
            <a:r>
              <a:rPr lang="ru-RU" sz="2400" dirty="0"/>
              <a:t>службы, размещались общедоступная информация, а также данные, позволяющие его </a:t>
            </a:r>
            <a:r>
              <a:rPr lang="ru-RU" sz="2400" dirty="0" smtClean="0"/>
              <a:t>идентифицировать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76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71550" y="620713"/>
          <a:ext cx="6985000" cy="554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3" imgW="5667122" imgH="8019837" progId="">
                  <p:embed/>
                </p:oleObj>
              </mc:Choice>
              <mc:Fallback>
                <p:oleObj name="Acrobat Document" r:id="rId3" imgW="5667122" imgH="8019837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620713"/>
                        <a:ext cx="6985000" cy="554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041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МЕТОДИЧЕСКИЕ РЕКОМЕНДАЦИИ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484784"/>
            <a:ext cx="6196405" cy="423828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случае если служащим или гражданином в сети «Интернет» не размещались общедоступная информация, а также данные, позволяющие его идентифицировать, </a:t>
            </a:r>
            <a:r>
              <a:rPr lang="ru-RU" b="1" dirty="0"/>
              <a:t>форма не заполняется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sz="1000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соответствии с положениями статьи </a:t>
            </a:r>
            <a:r>
              <a:rPr lang="ru-RU" dirty="0" smtClean="0"/>
              <a:t>15</a:t>
            </a:r>
            <a:r>
              <a:rPr lang="ru-RU" baseline="30000" dirty="0" smtClean="0"/>
              <a:t>1</a:t>
            </a:r>
            <a:r>
              <a:rPr lang="ru-RU" dirty="0" smtClean="0"/>
              <a:t> </a:t>
            </a:r>
            <a:r>
              <a:rPr lang="ru-RU" dirty="0"/>
              <a:t>Федерального закона </a:t>
            </a:r>
            <a:r>
              <a:rPr lang="ru-RU" dirty="0" smtClean="0"/>
              <a:t>№ </a:t>
            </a:r>
            <a:r>
              <a:rPr lang="ru-RU" dirty="0"/>
              <a:t>25-ФЗ «О муниципальной </a:t>
            </a:r>
            <a:r>
              <a:rPr lang="ru-RU" dirty="0" smtClean="0"/>
              <a:t>службе в </a:t>
            </a:r>
            <a:r>
              <a:rPr lang="ru-RU" dirty="0"/>
              <a:t>Российской Федерации» </a:t>
            </a:r>
            <a:r>
              <a:rPr lang="ru-RU" dirty="0" smtClean="0"/>
              <a:t>заполненную </a:t>
            </a:r>
            <a:r>
              <a:rPr lang="ru-RU" b="1" dirty="0"/>
              <a:t>форму обязаны представлять</a:t>
            </a:r>
            <a:r>
              <a:rPr lang="ru-RU" dirty="0"/>
              <a:t>:</a:t>
            </a:r>
          </a:p>
          <a:p>
            <a:pPr marL="811213" lvl="0" indent="-271463" algn="just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граждане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претендующие на замещение должностей муниципальной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службы</a:t>
            </a:r>
            <a:endParaRPr lang="ru-RU" dirty="0"/>
          </a:p>
          <a:p>
            <a:pPr marL="811213" lvl="0" indent="-271463" algn="just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муниципальные служащие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28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548680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1600" b="1" dirty="0" smtClean="0"/>
              <a:t>Форма </a:t>
            </a:r>
            <a:r>
              <a:rPr lang="ru-RU" sz="1600" b="1" dirty="0"/>
              <a:t>заполняется как печатным, так и рукописным способом</a:t>
            </a:r>
            <a:r>
              <a:rPr lang="ru-RU" sz="1600" dirty="0"/>
              <a:t>. </a:t>
            </a:r>
          </a:p>
          <a:p>
            <a:pPr indent="452438" algn="just"/>
            <a:endParaRPr lang="ru-RU" sz="800" dirty="0"/>
          </a:p>
          <a:p>
            <a:pPr indent="452438" algn="just"/>
            <a:r>
              <a:rPr lang="ru-RU" sz="1600" b="1" dirty="0" smtClean="0"/>
              <a:t>На </a:t>
            </a:r>
            <a:r>
              <a:rPr lang="ru-RU" sz="1600" b="1" dirty="0"/>
              <a:t>титульном листе </a:t>
            </a:r>
            <a:r>
              <a:rPr lang="ru-RU" sz="1600" dirty="0"/>
              <a:t>формы в отведенных для заполнения местах </a:t>
            </a:r>
            <a:r>
              <a:rPr lang="ru-RU" sz="1600" b="1" dirty="0"/>
              <a:t>указываются</a:t>
            </a:r>
            <a:r>
              <a:rPr lang="ru-RU" sz="1600" dirty="0"/>
              <a:t>:</a:t>
            </a:r>
          </a:p>
          <a:p>
            <a:pPr marL="742950" lvl="1" indent="-285750" algn="just">
              <a:buFontTx/>
              <a:buChar char="-"/>
            </a:pPr>
            <a:r>
              <a:rPr 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фамилия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имя и отчество </a:t>
            </a:r>
            <a:r>
              <a:rPr lang="ru-RU" sz="1400" i="1" dirty="0"/>
              <a:t>лица, заполняющего </a:t>
            </a:r>
            <a:r>
              <a:rPr lang="ru-RU" sz="1400" i="1" dirty="0" smtClean="0"/>
              <a:t>форму, в </a:t>
            </a:r>
            <a:r>
              <a:rPr lang="ru-RU" sz="1400" i="1" dirty="0"/>
              <a:t>именительном падеже полностью, без </a:t>
            </a:r>
            <a:r>
              <a:rPr lang="ru-RU" sz="1400" i="1" dirty="0" smtClean="0"/>
              <a:t>сокращений в </a:t>
            </a:r>
            <a:r>
              <a:rPr lang="ru-RU" sz="1400" i="1" dirty="0"/>
              <a:t>соответствии </a:t>
            </a:r>
            <a:r>
              <a:rPr lang="ru-RU" sz="1400" i="1" dirty="0" smtClean="0"/>
              <a:t>с </a:t>
            </a:r>
            <a:r>
              <a:rPr lang="ru-RU" sz="1400" i="1" dirty="0"/>
              <a:t>паспортом</a:t>
            </a:r>
            <a:r>
              <a:rPr lang="ru-RU" sz="1400" i="1" dirty="0" smtClean="0"/>
              <a:t>;</a:t>
            </a:r>
          </a:p>
          <a:p>
            <a:pPr lvl="1" algn="just"/>
            <a:endParaRPr lang="ru-RU" sz="800" i="1" dirty="0" smtClean="0"/>
          </a:p>
          <a:p>
            <a:pPr marL="742950" lvl="1" indent="-285750" algn="just">
              <a:buFontTx/>
              <a:buChar char="-"/>
            </a:pPr>
            <a:r>
              <a:rPr 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дата 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рождения, серия, номер, а также дата выдачи </a:t>
            </a:r>
            <a:r>
              <a:rPr 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паспорта,                           а 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также орган, выдавший паспорт</a:t>
            </a:r>
            <a:r>
              <a:rPr lang="ru-RU" sz="1400" i="1" dirty="0" smtClean="0"/>
              <a:t>;</a:t>
            </a:r>
          </a:p>
          <a:p>
            <a:pPr lvl="1" algn="just"/>
            <a:endParaRPr lang="ru-RU" sz="800" i="1" dirty="0" smtClean="0"/>
          </a:p>
          <a:p>
            <a:pPr marL="742950" lvl="1" indent="-285750" algn="just">
              <a:buFontTx/>
              <a:buChar char="-"/>
            </a:pP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должность, замещаемая </a:t>
            </a:r>
            <a:r>
              <a:rPr 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муниципальным 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служащим </a:t>
            </a:r>
            <a:r>
              <a:rPr lang="ru-RU" sz="1400" i="1" dirty="0" smtClean="0"/>
              <a:t>по </a:t>
            </a:r>
            <a:r>
              <a:rPr lang="ru-RU" sz="1400" i="1" dirty="0"/>
              <a:t>состоянию </a:t>
            </a:r>
            <a:r>
              <a:rPr lang="ru-RU" sz="1400" i="1" dirty="0" smtClean="0"/>
              <a:t>                  на </a:t>
            </a:r>
            <a:r>
              <a:rPr lang="ru-RU" sz="1400" i="1" dirty="0"/>
              <a:t>дату представления сведений в соответствии с приказом </a:t>
            </a:r>
            <a:r>
              <a:rPr lang="ru-RU" sz="1400" i="1" dirty="0" smtClean="0"/>
              <a:t>                              о </a:t>
            </a:r>
            <a:r>
              <a:rPr lang="ru-RU" sz="1400" i="1" dirty="0"/>
              <a:t>назначении </a:t>
            </a:r>
            <a:r>
              <a:rPr lang="ru-RU" sz="1400" i="1" dirty="0" smtClean="0"/>
              <a:t>и трудовым </a:t>
            </a:r>
            <a:r>
              <a:rPr lang="ru-RU" sz="1400" i="1" dirty="0"/>
              <a:t>договором </a:t>
            </a:r>
            <a:r>
              <a:rPr 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или</a:t>
            </a:r>
            <a:r>
              <a:rPr lang="ru-RU" sz="1400" i="1" dirty="0" smtClean="0"/>
              <a:t> </a:t>
            </a:r>
            <a:r>
              <a:rPr lang="ru-RU" sz="1400" i="1" dirty="0"/>
              <a:t>муниципальной службы, </a:t>
            </a:r>
            <a:r>
              <a:rPr lang="ru-RU" sz="1400" i="1" dirty="0" smtClean="0"/>
              <a:t>                      </a:t>
            </a:r>
            <a:r>
              <a:rPr 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 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замещение которой претендует гражданин</a:t>
            </a:r>
            <a:r>
              <a:rPr lang="ru-RU" sz="1400" i="1" dirty="0"/>
              <a:t>, либо группа должностей </a:t>
            </a:r>
            <a:r>
              <a:rPr lang="ru-RU" sz="1400" i="1" dirty="0" smtClean="0"/>
              <a:t>муниципальной службы </a:t>
            </a:r>
            <a:r>
              <a:rPr lang="ru-RU" sz="1400" i="1" dirty="0"/>
              <a:t>в случае участия </a:t>
            </a:r>
            <a:r>
              <a:rPr lang="ru-RU" sz="1400" i="1" dirty="0" smtClean="0"/>
              <a:t>гражданина                       в </a:t>
            </a:r>
            <a:r>
              <a:rPr lang="ru-RU" sz="1400" i="1" dirty="0"/>
              <a:t>конкурсе на включение в кадровый резерв </a:t>
            </a:r>
            <a:r>
              <a:rPr lang="ru-RU" sz="1400" i="1" dirty="0" smtClean="0"/>
              <a:t>органа </a:t>
            </a:r>
            <a:r>
              <a:rPr lang="ru-RU" sz="1400" i="1" dirty="0"/>
              <a:t>местного </a:t>
            </a:r>
            <a:r>
              <a:rPr lang="ru-RU" sz="1400" i="1" dirty="0" smtClean="0"/>
              <a:t>самоуправления </a:t>
            </a:r>
            <a:r>
              <a:rPr lang="ru-RU" sz="1400" i="1" dirty="0"/>
              <a:t>согласно заявлению (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вносится запись «претендующий на замещение «наименование должности»</a:t>
            </a:r>
            <a:r>
              <a:rPr lang="ru-RU" sz="1400" i="1" dirty="0"/>
              <a:t> или «претендующий </a:t>
            </a:r>
            <a:r>
              <a:rPr lang="ru-RU" sz="1400" i="1" dirty="0" smtClean="0"/>
              <a:t>                     на </a:t>
            </a:r>
            <a:r>
              <a:rPr lang="ru-RU" sz="1400" i="1" dirty="0"/>
              <a:t>замещение должностей «наименование группы должностей </a:t>
            </a:r>
            <a:r>
              <a:rPr lang="ru-RU" sz="1400" i="1" dirty="0" smtClean="0"/>
              <a:t>муниципальной службы»);</a:t>
            </a:r>
          </a:p>
          <a:p>
            <a:pPr lvl="1" algn="just"/>
            <a:endParaRPr lang="ru-RU" sz="800" i="1" dirty="0" smtClean="0"/>
          </a:p>
          <a:p>
            <a:pPr marL="742950" lvl="1" indent="-285750" algn="just">
              <a:buFontTx/>
              <a:buChar char="-"/>
            </a:pP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отчетный период</a:t>
            </a:r>
            <a:r>
              <a:rPr lang="ru-RU" sz="1400" i="1" dirty="0"/>
              <a:t>, составляющий в соответствии с </a:t>
            </a:r>
            <a:r>
              <a:rPr lang="ru-RU" sz="1400" i="1" dirty="0" smtClean="0"/>
              <a:t>частью </a:t>
            </a:r>
            <a:r>
              <a:rPr lang="ru-RU" sz="1400" i="1" dirty="0"/>
              <a:t>1 статьи 15</a:t>
            </a:r>
            <a:r>
              <a:rPr lang="ru-RU" sz="1400" i="1" baseline="30000" dirty="0"/>
              <a:t>1 </a:t>
            </a:r>
            <a:r>
              <a:rPr lang="ru-RU" sz="1400" i="1" dirty="0"/>
              <a:t>Федерального № 25-ФЗ </a:t>
            </a:r>
            <a:r>
              <a:rPr lang="ru-RU" sz="1400" b="1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для служащего календарный год</a:t>
            </a:r>
            <a:r>
              <a:rPr lang="ru-RU" sz="1400" i="1" dirty="0"/>
              <a:t>, 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предшествующий году представления сведений</a:t>
            </a:r>
            <a:r>
              <a:rPr lang="ru-RU" sz="1400" i="1" dirty="0"/>
              <a:t>, </a:t>
            </a:r>
            <a:r>
              <a:rPr lang="ru-RU" sz="1400" b="1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для гражданина три календарных года</a:t>
            </a:r>
            <a:r>
              <a:rPr lang="ru-RU" sz="1400" i="1" dirty="0"/>
              <a:t>, 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предшествующих году поступления </a:t>
            </a:r>
            <a:r>
              <a:rPr 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на муниципальную 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службу</a:t>
            </a:r>
            <a:r>
              <a:rPr lang="ru-RU" sz="1400" i="1" dirty="0"/>
              <a:t> (</a:t>
            </a:r>
            <a:r>
              <a:rPr lang="ru-RU" sz="1400" i="1" u="sng" dirty="0"/>
              <a:t>календарный год исчисляется с 1 января по 31 декабря включительно</a:t>
            </a:r>
            <a:r>
              <a:rPr lang="ru-RU" sz="1400" i="1" dirty="0" smtClean="0"/>
              <a:t>).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218115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2762" y="908720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указании сайта или страницы сайта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таблицу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вносится адрес 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сети «Интернет»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в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соответствии с тем, как он указан в адресной строке.</a:t>
            </a:r>
          </a:p>
        </p:txBody>
      </p:sp>
      <p:pic>
        <p:nvPicPr>
          <p:cNvPr id="2050" name="Рисунок 10" descr="http://www.yoursmileys.ru/ismile/exclamation/i350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72309"/>
            <a:ext cx="1073150" cy="1073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74610" y="2204864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1600" dirty="0"/>
              <a:t>Исходя из положений </a:t>
            </a:r>
            <a:r>
              <a:rPr lang="ru-RU" sz="1600" dirty="0" smtClean="0"/>
              <a:t>части </a:t>
            </a:r>
            <a:r>
              <a:rPr lang="ru-RU" sz="1600" dirty="0"/>
              <a:t>1 статьи 15</a:t>
            </a:r>
            <a:r>
              <a:rPr lang="ru-RU" sz="1600" baseline="30000" dirty="0"/>
              <a:t>1 </a:t>
            </a:r>
            <a:r>
              <a:rPr lang="ru-RU" sz="1600" dirty="0"/>
              <a:t>Федерального закона </a:t>
            </a:r>
            <a:r>
              <a:rPr lang="ru-RU" sz="1600" dirty="0" smtClean="0"/>
              <a:t>               № </a:t>
            </a:r>
            <a:r>
              <a:rPr lang="ru-RU" sz="1600" dirty="0"/>
              <a:t>25-ФЗ, сайт и (или) страница сайта </a:t>
            </a:r>
            <a:r>
              <a:rPr lang="ru-RU" sz="1600" u="sng" dirty="0"/>
              <a:t>подлежит(-</a:t>
            </a:r>
            <a:r>
              <a:rPr lang="ru-RU" sz="1600" u="sng" dirty="0" err="1"/>
              <a:t>ат</a:t>
            </a:r>
            <a:r>
              <a:rPr lang="ru-RU" sz="1600" u="sng" dirty="0"/>
              <a:t>) отражению </a:t>
            </a:r>
            <a:r>
              <a:rPr lang="ru-RU" sz="1600" u="sng" dirty="0" smtClean="0"/>
              <a:t>                       в </a:t>
            </a:r>
            <a:r>
              <a:rPr lang="ru-RU" sz="1600" u="sng" dirty="0"/>
              <a:t>таблице при соблюдении одновременно следующих условий</a:t>
            </a:r>
            <a:r>
              <a:rPr lang="ru-RU" sz="1600" dirty="0"/>
              <a:t>:</a:t>
            </a:r>
          </a:p>
          <a:p>
            <a:pPr indent="452438" algn="just"/>
            <a:endParaRPr lang="ru-RU" sz="800" dirty="0" smtClean="0"/>
          </a:p>
          <a:p>
            <a:pPr indent="452438" algn="just"/>
            <a:r>
              <a:rPr lang="ru-RU" sz="1600" dirty="0" smtClean="0"/>
              <a:t>1</a:t>
            </a:r>
            <a:r>
              <a:rPr lang="ru-RU" sz="1600" dirty="0"/>
              <a:t>) на сайте и (или) странице сайта </a:t>
            </a:r>
            <a:r>
              <a:rPr lang="ru-RU" sz="1600" b="1" dirty="0"/>
              <a:t>размещалась </a:t>
            </a:r>
            <a:r>
              <a:rPr lang="ru-RU" sz="1600" b="1" i="1" dirty="0"/>
              <a:t>общедоступная информация</a:t>
            </a:r>
            <a:r>
              <a:rPr lang="ru-RU" sz="1600" dirty="0"/>
              <a:t>; </a:t>
            </a:r>
          </a:p>
          <a:p>
            <a:pPr indent="452438" algn="just"/>
            <a:endParaRPr lang="ru-RU" sz="800" dirty="0" smtClean="0"/>
          </a:p>
          <a:p>
            <a:pPr indent="452438" algn="just"/>
            <a:r>
              <a:rPr lang="ru-RU" sz="1600" dirty="0" smtClean="0"/>
              <a:t>2</a:t>
            </a:r>
            <a:r>
              <a:rPr lang="ru-RU" sz="1600" dirty="0"/>
              <a:t>) на сайте и (или) странице сайта </a:t>
            </a:r>
            <a:r>
              <a:rPr lang="ru-RU" sz="1600" b="1" dirty="0"/>
              <a:t>размещались </a:t>
            </a:r>
            <a:r>
              <a:rPr lang="ru-RU" sz="1600" b="1" i="1" dirty="0"/>
              <a:t>данные, позволяющие идентифицировать личность служащего </a:t>
            </a:r>
            <a:r>
              <a:rPr lang="ru-RU" sz="1600" b="1" i="1" dirty="0" smtClean="0"/>
              <a:t>                   или </a:t>
            </a:r>
            <a:r>
              <a:rPr lang="ru-RU" sz="1600" b="1" i="1" dirty="0"/>
              <a:t>гражданина</a:t>
            </a:r>
            <a:r>
              <a:rPr lang="ru-RU" sz="1600" dirty="0"/>
              <a:t>;</a:t>
            </a:r>
          </a:p>
          <a:p>
            <a:pPr indent="452438" algn="just"/>
            <a:endParaRPr lang="ru-RU" sz="800" dirty="0" smtClean="0"/>
          </a:p>
          <a:p>
            <a:pPr indent="452438" algn="just"/>
            <a:r>
              <a:rPr lang="ru-RU" sz="1600" dirty="0" smtClean="0"/>
              <a:t>3</a:t>
            </a:r>
            <a:r>
              <a:rPr lang="ru-RU" sz="1600" dirty="0"/>
              <a:t>) общедоступная информация </a:t>
            </a:r>
            <a:r>
              <a:rPr lang="ru-RU" sz="1600" b="1" dirty="0"/>
              <a:t>размещалась</a:t>
            </a:r>
            <a:r>
              <a:rPr lang="ru-RU" sz="1600" dirty="0"/>
              <a:t> на сайте </a:t>
            </a:r>
            <a:r>
              <a:rPr lang="ru-RU" sz="1600" dirty="0" smtClean="0"/>
              <a:t>                          и </a:t>
            </a:r>
            <a:r>
              <a:rPr lang="ru-RU" sz="1600" dirty="0"/>
              <a:t>(или) странице сайта </a:t>
            </a:r>
            <a:r>
              <a:rPr lang="ru-RU" sz="1600" b="1" dirty="0"/>
              <a:t>непосредственно служащим или гражданином</a:t>
            </a:r>
            <a:r>
              <a:rPr lang="ru-RU" sz="1600" dirty="0"/>
              <a:t>;</a:t>
            </a:r>
          </a:p>
          <a:p>
            <a:pPr indent="452438" algn="just"/>
            <a:endParaRPr lang="ru-RU" sz="800" dirty="0" smtClean="0"/>
          </a:p>
          <a:p>
            <a:pPr indent="452438" algn="just"/>
            <a:r>
              <a:rPr lang="ru-RU" sz="1600" dirty="0" smtClean="0"/>
              <a:t>4</a:t>
            </a:r>
            <a:r>
              <a:rPr lang="ru-RU" sz="1600" dirty="0"/>
              <a:t>) указанная информация размещалась на сайте и (или) странице сайта в течение отчетного периода, указанного </a:t>
            </a:r>
            <a:r>
              <a:rPr lang="ru-RU" sz="1600" dirty="0" smtClean="0"/>
              <a:t>выше.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9708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3448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1600" dirty="0"/>
              <a:t>Понятие общедоступной информации установлено частью 1 статьи 7 Федерального закона от 27 июля 2006 </a:t>
            </a:r>
            <a:r>
              <a:rPr lang="ru-RU" sz="1600" dirty="0" smtClean="0"/>
              <a:t>года </a:t>
            </a:r>
            <a:r>
              <a:rPr lang="ru-RU" sz="1600" dirty="0"/>
              <a:t>№ 149-ФЗ «Об информации, информационных технологиях и о защите информации</a:t>
            </a:r>
            <a:r>
              <a:rPr lang="ru-RU" sz="1600" dirty="0" smtClean="0"/>
              <a:t>». 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marL="1250950" algn="just"/>
            <a:r>
              <a:rPr lang="ru-RU" b="1" dirty="0"/>
              <a:t>В этой связи адреса электронной почты, сервисов мгновенных сообщений (например, ICQ, </a:t>
            </a:r>
            <a:r>
              <a:rPr lang="ru-RU" b="1" dirty="0" err="1"/>
              <a:t>WhatsApp</a:t>
            </a:r>
            <a:r>
              <a:rPr lang="ru-RU" b="1" dirty="0"/>
              <a:t>, </a:t>
            </a:r>
            <a:r>
              <a:rPr lang="ru-RU" b="1" dirty="0" err="1"/>
              <a:t>Viber</a:t>
            </a:r>
            <a:r>
              <a:rPr lang="ru-RU" b="1" dirty="0"/>
              <a:t>, </a:t>
            </a:r>
            <a:r>
              <a:rPr lang="ru-RU" b="1" dirty="0" err="1"/>
              <a:t>Skype</a:t>
            </a:r>
            <a:r>
              <a:rPr lang="ru-RU" b="1" dirty="0"/>
              <a:t>), а также сайтов, связанных </a:t>
            </a:r>
            <a:r>
              <a:rPr lang="ru-RU" b="1" dirty="0" smtClean="0"/>
              <a:t>                              с </a:t>
            </a:r>
            <a:r>
              <a:rPr lang="ru-RU" b="1" dirty="0"/>
              <a:t>приобретением товаров и услуг, не указываются при заполнении формы.</a:t>
            </a:r>
            <a:endParaRPr lang="ru-RU" dirty="0"/>
          </a:p>
        </p:txBody>
      </p:sp>
      <p:pic>
        <p:nvPicPr>
          <p:cNvPr id="3" name="Рисунок 10" descr="http://www.yoursmileys.ru/ismile/exclamation/i350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080"/>
            <a:ext cx="1073150" cy="1073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935596" y="1628800"/>
            <a:ext cx="7272808" cy="208823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2438" algn="just"/>
            <a:r>
              <a:rPr lang="ru-RU" sz="1600" b="1" i="1" dirty="0"/>
              <a:t>Под </a:t>
            </a:r>
            <a:r>
              <a:rPr lang="ru-RU" sz="16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общедоступной информацией </a:t>
            </a:r>
            <a:r>
              <a:rPr lang="ru-RU" sz="1600" b="1" i="1" dirty="0"/>
              <a:t>понимаются общеизвестные сведения и иная информация, доступ к которой       не ограничен. При этом отсутствие ограничения в доступе                          к информации предполагает возможность неограниченного круга лиц беспрепятственно получать и по своему усмотрению использовать размещенную информацию без согласия и ведома служащего или гражданина</a:t>
            </a:r>
            <a:r>
              <a:rPr lang="ru-RU" sz="16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4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272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/>
            <a:endParaRPr lang="ru-RU" dirty="0" smtClean="0"/>
          </a:p>
          <a:p>
            <a:pPr indent="539750" algn="just"/>
            <a:endParaRPr lang="ru-RU" dirty="0" smtClean="0"/>
          </a:p>
          <a:p>
            <a:pPr indent="539750" algn="just"/>
            <a:endParaRPr lang="ru-RU" dirty="0"/>
          </a:p>
          <a:p>
            <a:pPr indent="539750" algn="just"/>
            <a:r>
              <a:rPr lang="ru-RU" dirty="0" smtClean="0"/>
              <a:t>В </a:t>
            </a:r>
            <a:r>
              <a:rPr lang="ru-RU" dirty="0"/>
              <a:t>качестве данных, позволяющих идентифицировать личность служащего или гражданина, может выступать совокупность или одно </a:t>
            </a:r>
            <a:r>
              <a:rPr lang="ru-RU" dirty="0" smtClean="0"/>
              <a:t>из </a:t>
            </a:r>
            <a:r>
              <a:rPr lang="ru-RU" dirty="0"/>
              <a:t>следующих сведений: фамилия и имя, фотография, место службы (работы</a:t>
            </a:r>
            <a:r>
              <a:rPr lang="ru-RU" dirty="0" smtClean="0"/>
              <a:t>).</a:t>
            </a:r>
          </a:p>
          <a:p>
            <a:pPr indent="539750" algn="just"/>
            <a:endParaRPr lang="ru-RU" dirty="0"/>
          </a:p>
          <a:p>
            <a:pPr indent="539750" algn="just"/>
            <a:endParaRPr lang="ru-RU" dirty="0" smtClean="0"/>
          </a:p>
          <a:p>
            <a:pPr indent="539750" algn="just"/>
            <a:endParaRPr lang="ru-RU" dirty="0" smtClean="0"/>
          </a:p>
          <a:p>
            <a:pPr indent="539750" algn="just"/>
            <a:endParaRPr lang="ru-RU" dirty="0"/>
          </a:p>
          <a:p>
            <a:pPr indent="539750" algn="just"/>
            <a:endParaRPr lang="ru-RU" dirty="0" smtClean="0"/>
          </a:p>
          <a:p>
            <a:pPr indent="539750" algn="just"/>
            <a:endParaRPr lang="ru-RU" dirty="0"/>
          </a:p>
          <a:p>
            <a:pPr indent="539750" algn="just"/>
            <a:endParaRPr lang="ru-RU" dirty="0" smtClean="0"/>
          </a:p>
          <a:p>
            <a:pPr indent="539750" algn="just"/>
            <a:endParaRPr lang="ru-RU" dirty="0"/>
          </a:p>
          <a:p>
            <a:pPr indent="539750" algn="just"/>
            <a:endParaRPr lang="ru-RU" dirty="0" smtClean="0"/>
          </a:p>
          <a:p>
            <a:pPr indent="539750" algn="just"/>
            <a:endParaRPr lang="ru-RU" dirty="0"/>
          </a:p>
          <a:p>
            <a:pPr indent="539750" algn="just"/>
            <a:endParaRPr lang="ru-RU" dirty="0" smtClean="0"/>
          </a:p>
          <a:p>
            <a:pPr indent="539750" algn="just"/>
            <a:endParaRPr lang="ru-RU" dirty="0"/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1115616" y="2924944"/>
            <a:ext cx="7056784" cy="2304256"/>
          </a:xfrm>
          <a:prstGeom prst="snip1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К сайтам и (или) страницам сайтов в сети «Интернет», подлежащим включению в таблицу, относятся персональные страницы сайтов социальных сетей, а также блогов, </a:t>
            </a:r>
            <a:r>
              <a:rPr lang="ru-RU" sz="2000" b="1" dirty="0" err="1"/>
              <a:t>микроблогов</a:t>
            </a:r>
            <a:r>
              <a:rPr lang="ru-RU" sz="2000" b="1" dirty="0"/>
              <a:t>, персональные сайты.</a:t>
            </a:r>
            <a:endParaRPr lang="ru-RU" sz="20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4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398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Acrobat Document</vt:lpstr>
      <vt:lpstr>   О представлении сведений        об адресах сайтов и (или) страниц сайтов  в информационно-телекоммуникационной  сети "Интернет",  на которых гражданин, претендующий  на замещение должности муниципальной службы, муниципальный служащий размещали общедоступную информацию,  а также данные,  позволяющие их идентифицировать    </vt:lpstr>
      <vt:lpstr>НОРМАТИВНАЯ БАЗА</vt:lpstr>
      <vt:lpstr>Презентация PowerPoint</vt:lpstr>
      <vt:lpstr>Презентация PowerPoint</vt:lpstr>
      <vt:lpstr>МЕТОДИЧЕСКИЕ РЕКОМЕНДАЦИИ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ПРЕДСТАВЛЕНИЕ СВЕДЕНИЙ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АДМИНИСТРАЦИЯ КОНДИНСКОГО РАЙОНА УПРАВЛЕНИЕ КАДРОВОЙ ПОЛИТИКИ  О представлении сведений        об адресах сайтов и (или) страниц сайтов  в информационно-телекоммуникационной  сети "Интернет",  на которых гражданин, претендующий  на замещение должности муниципальной службы, муниципальный служащий размещали общедоступную информацию,  а также данные,  позволяющие их идентифицировать    </dc:title>
  <dc:creator>Киргет Оксана Игоревна</dc:creator>
  <cp:lastModifiedBy>Колмачевская Марина Васильевн</cp:lastModifiedBy>
  <cp:revision>18</cp:revision>
  <cp:lastPrinted>2018-01-30T04:36:03Z</cp:lastPrinted>
  <dcterms:created xsi:type="dcterms:W3CDTF">2018-01-29T05:41:59Z</dcterms:created>
  <dcterms:modified xsi:type="dcterms:W3CDTF">2020-03-03T07:14:06Z</dcterms:modified>
</cp:coreProperties>
</file>