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7" autoAdjust="0"/>
    <p:restoredTop sz="95596" autoAdjust="0"/>
  </p:normalViewPr>
  <p:slideViewPr>
    <p:cSldViewPr>
      <p:cViewPr>
        <p:scale>
          <a:sx n="95" d="100"/>
          <a:sy n="95" d="100"/>
        </p:scale>
        <p:origin x="-1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44B537-12F1-49EB-A841-B4E94E52B63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454650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3CFC49-1CE7-40DE-A2C7-61A7C5E5365C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351635-F0AC-4FBF-9545-864BDD92E777}" type="slidenum">
              <a:rPr lang="en-US" altLang="ru-RU"/>
              <a:pPr/>
              <a:t>10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351635-F0AC-4FBF-9545-864BDD92E777}" type="slidenum">
              <a:rPr lang="en-US" altLang="ru-RU"/>
              <a:pPr/>
              <a:t>11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C363AE-4C55-419F-BEEE-B7A73BDD3A3A}" type="slidenum">
              <a:rPr lang="en-US" altLang="ru-RU"/>
              <a:pPr/>
              <a:t>2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351635-F0AC-4FBF-9545-864BDD92E777}" type="slidenum">
              <a:rPr lang="en-US" altLang="ru-RU"/>
              <a:pPr/>
              <a:t>3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351635-F0AC-4FBF-9545-864BDD92E777}" type="slidenum">
              <a:rPr lang="en-US" altLang="ru-RU"/>
              <a:pPr/>
              <a:t>4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351635-F0AC-4FBF-9545-864BDD92E777}" type="slidenum">
              <a:rPr lang="en-US" altLang="ru-RU"/>
              <a:pPr/>
              <a:t>5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351635-F0AC-4FBF-9545-864BDD92E777}" type="slidenum">
              <a:rPr lang="en-US" altLang="ru-RU"/>
              <a:pPr/>
              <a:t>6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351635-F0AC-4FBF-9545-864BDD92E777}" type="slidenum">
              <a:rPr lang="en-US" altLang="ru-RU"/>
              <a:pPr/>
              <a:t>7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351635-F0AC-4FBF-9545-864BDD92E777}" type="slidenum">
              <a:rPr lang="en-US" altLang="ru-RU"/>
              <a:pPr/>
              <a:t>8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351635-F0AC-4FBF-9545-864BDD92E777}" type="slidenum">
              <a:rPr lang="en-US" altLang="ru-RU"/>
              <a:pPr/>
              <a:t>9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429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1148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430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62800" y="1676400"/>
            <a:ext cx="182880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1676400"/>
            <a:ext cx="53340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20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369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36775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76400" y="24384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0200" y="24384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755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590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170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4493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75285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56985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16764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24384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Word_Document2.docx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Word_Document3.docx"/><Relationship Id="rId5" Type="http://schemas.openxmlformats.org/officeDocument/2006/relationships/oleObject" Target="../embeddings/oleObject3.bin"/><Relationship Id="rId10" Type="http://schemas.openxmlformats.org/officeDocument/2006/relationships/image" Target="../media/image9.emf"/><Relationship Id="rId4" Type="http://schemas.openxmlformats.org/officeDocument/2006/relationships/image" Target="../media/image5.jpeg"/><Relationship Id="rId9" Type="http://schemas.openxmlformats.org/officeDocument/2006/relationships/package" Target="../embeddings/Microsoft_Word_Document4.docx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Microsoft_Word_Document5.docx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1.emf"/><Relationship Id="rId4" Type="http://schemas.openxmlformats.org/officeDocument/2006/relationships/image" Target="../media/image5.jpeg"/><Relationship Id="rId9" Type="http://schemas.openxmlformats.org/officeDocument/2006/relationships/package" Target="../embeddings/Microsoft_Word_Document6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Microsoft_Word_Document7.docx"/><Relationship Id="rId5" Type="http://schemas.openxmlformats.org/officeDocument/2006/relationships/oleObject" Target="../embeddings/oleObject7.bin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Microsoft_Word_97_-_2003_Document1.doc"/><Relationship Id="rId5" Type="http://schemas.openxmlformats.org/officeDocument/2006/relationships/oleObject" Target="../embeddings/oleObject8.bin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966788"/>
            <a:ext cx="7410400" cy="685800"/>
          </a:xfrm>
        </p:spPr>
        <p:txBody>
          <a:bodyPr/>
          <a:lstStyle/>
          <a:p>
            <a:pPr algn="ctr"/>
            <a:r>
              <a:rPr lang="ru-RU" altLang="ru-RU" sz="3200" b="1" dirty="0" smtClean="0">
                <a:solidFill>
                  <a:schemeClr val="accent5">
                    <a:lumMod val="10000"/>
                  </a:schemeClr>
                </a:solidFill>
              </a:rPr>
              <a:t>Учетные документы в организациях – источниках комплектования  муниципального архива</a:t>
            </a:r>
            <a:endParaRPr lang="en-US" altLang="ru-RU" sz="32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5856" y="2196872"/>
            <a:ext cx="2055912" cy="45719"/>
          </a:xfrm>
        </p:spPr>
        <p:txBody>
          <a:bodyPr/>
          <a:lstStyle/>
          <a:p>
            <a:endParaRPr lang="en-US" alt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6934200" cy="715963"/>
          </a:xfrm>
        </p:spPr>
        <p:txBody>
          <a:bodyPr/>
          <a:lstStyle/>
          <a:p>
            <a:pPr algn="ctr"/>
            <a:r>
              <a:rPr lang="ru-RU" altLang="ru-RU" sz="3200" dirty="0" smtClean="0"/>
              <a:t>Сведения в учетные документы вносятся на основании:</a:t>
            </a:r>
            <a:endParaRPr lang="en-US" altLang="ru-RU" sz="32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67744" y="1484784"/>
            <a:ext cx="6408712" cy="3960440"/>
          </a:xfrm>
        </p:spPr>
        <p:txBody>
          <a:bodyPr/>
          <a:lstStyle/>
          <a:p>
            <a:pPr indent="457200">
              <a:spcAft>
                <a:spcPts val="0"/>
              </a:spcAft>
            </a:pPr>
            <a:r>
              <a:rPr lang="ru-RU" sz="2000" dirty="0" smtClean="0">
                <a:effectLst/>
                <a:latin typeface="Times New Roman CYR"/>
                <a:ea typeface="Times New Roman"/>
              </a:rPr>
              <a:t>описи дел, документов структурного подразделения и годового раздела сводной описи дел организации;</a:t>
            </a:r>
          </a:p>
          <a:p>
            <a:pPr indent="457200">
              <a:spcAft>
                <a:spcPts val="0"/>
              </a:spcAft>
            </a:pPr>
            <a:r>
              <a:rPr lang="ru-RU" sz="2000" dirty="0" smtClean="0">
                <a:effectLst/>
                <a:latin typeface="Times New Roman CYR"/>
                <a:ea typeface="Times New Roman"/>
              </a:rPr>
              <a:t>номенклатуры дел организации;</a:t>
            </a:r>
          </a:p>
          <a:p>
            <a:pPr indent="457200">
              <a:spcAft>
                <a:spcPts val="0"/>
              </a:spcAft>
            </a:pPr>
            <a:r>
              <a:rPr lang="ru-RU" sz="2000" dirty="0" smtClean="0">
                <a:effectLst/>
                <a:latin typeface="Times New Roman CYR"/>
                <a:ea typeface="Times New Roman"/>
              </a:rPr>
              <a:t>акта о технических ошибках в учетных документах;</a:t>
            </a:r>
          </a:p>
          <a:p>
            <a:pPr indent="457200">
              <a:spcAft>
                <a:spcPts val="0"/>
              </a:spcAft>
            </a:pPr>
            <a:r>
              <a:rPr lang="ru-RU" sz="2000" dirty="0" smtClean="0">
                <a:effectLst/>
                <a:latin typeface="Times New Roman CYR"/>
                <a:ea typeface="Times New Roman"/>
              </a:rPr>
              <a:t>акта об обнаружении документов (не относящихся к данному фонду, неучтенных) </a:t>
            </a:r>
          </a:p>
          <a:p>
            <a:pPr indent="457200">
              <a:spcAft>
                <a:spcPts val="0"/>
              </a:spcAft>
            </a:pPr>
            <a:r>
              <a:rPr lang="ru-RU" sz="2000" dirty="0" smtClean="0">
                <a:effectLst/>
                <a:latin typeface="Times New Roman CYR"/>
                <a:ea typeface="Times New Roman"/>
              </a:rPr>
              <a:t>акта об утрате документов;</a:t>
            </a:r>
          </a:p>
          <a:p>
            <a:pPr indent="457200">
              <a:spcAft>
                <a:spcPts val="0"/>
              </a:spcAft>
            </a:pPr>
            <a:r>
              <a:rPr lang="ru-RU" sz="2000" dirty="0" smtClean="0">
                <a:effectLst/>
                <a:latin typeface="Times New Roman CYR"/>
                <a:ea typeface="Times New Roman"/>
              </a:rPr>
              <a:t>акта приема-передачи архивных документов на хранение;</a:t>
            </a:r>
          </a:p>
          <a:p>
            <a:pPr indent="457200">
              <a:spcAft>
                <a:spcPts val="0"/>
              </a:spcAft>
            </a:pPr>
            <a:r>
              <a:rPr lang="ru-RU" sz="2000" dirty="0" smtClean="0">
                <a:effectLst/>
                <a:latin typeface="Times New Roman CYR"/>
                <a:ea typeface="Times New Roman"/>
              </a:rPr>
              <a:t>акта о выделении к уничтожению документов, не подлежащих хранению;</a:t>
            </a:r>
          </a:p>
          <a:p>
            <a:pPr indent="457200">
              <a:spcAft>
                <a:spcPts val="0"/>
              </a:spcAft>
            </a:pPr>
            <a:r>
              <a:rPr lang="ru-RU" sz="2000" dirty="0" smtClean="0">
                <a:effectLst/>
                <a:latin typeface="Times New Roman CYR"/>
                <a:ea typeface="Times New Roman"/>
              </a:rPr>
              <a:t>акта о неисправимых повреждениях документов;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584080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188913"/>
            <a:ext cx="6934200" cy="2232025"/>
          </a:xfrm>
        </p:spPr>
        <p:txBody>
          <a:bodyPr/>
          <a:lstStyle/>
          <a:p>
            <a:pPr algn="ctr"/>
            <a:r>
              <a:rPr lang="ru-RU" altLang="ru-RU" sz="3200" dirty="0" smtClean="0"/>
              <a:t>Все акты, документирующие результаты архивных работ включаются в </a:t>
            </a:r>
            <a:br>
              <a:rPr lang="ru-RU" altLang="ru-RU" sz="3200" dirty="0" smtClean="0"/>
            </a:br>
            <a:r>
              <a:rPr lang="ru-RU" altLang="ru-RU" sz="3600" b="1" dirty="0" smtClean="0"/>
              <a:t>дело фонда</a:t>
            </a:r>
            <a:endParaRPr lang="en-US" alt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41632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6250"/>
            <a:ext cx="6553200" cy="3457575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000" b="1" dirty="0" smtClean="0"/>
              <a:t>Порядок учета </a:t>
            </a:r>
            <a:r>
              <a:rPr lang="ru-RU" sz="2000" dirty="0">
                <a:solidFill>
                  <a:schemeClr val="tx1"/>
                </a:solidFill>
              </a:rPr>
              <a:t>документов  </a:t>
            </a:r>
            <a:r>
              <a:rPr lang="ru-RU" sz="2000" dirty="0" smtClean="0">
                <a:solidFill>
                  <a:schemeClr val="tx1"/>
                </a:solidFill>
              </a:rPr>
              <a:t>в </a:t>
            </a:r>
            <a:r>
              <a:rPr lang="ru-RU" sz="2000" dirty="0">
                <a:solidFill>
                  <a:schemeClr val="tx1"/>
                </a:solidFill>
              </a:rPr>
              <a:t>организациях – источниках комплектования </a:t>
            </a:r>
            <a:r>
              <a:rPr lang="ru-RU" sz="2000" dirty="0" smtClean="0">
                <a:solidFill>
                  <a:schemeClr val="tx1"/>
                </a:solidFill>
              </a:rPr>
              <a:t>архивов регламентирован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Приказом </a:t>
            </a:r>
            <a:r>
              <a:rPr lang="ru-RU" sz="2000" b="1" dirty="0">
                <a:solidFill>
                  <a:schemeClr val="tx1"/>
                </a:solidFill>
              </a:rPr>
              <a:t>Министерства культуры РФ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от </a:t>
            </a:r>
            <a:r>
              <a:rPr lang="ru-RU" sz="2000" b="1" dirty="0">
                <a:solidFill>
                  <a:schemeClr val="tx1"/>
                </a:solidFill>
              </a:rPr>
              <a:t>31 марта 2015 г. N 526  </a:t>
            </a:r>
            <a:r>
              <a:rPr lang="ru-RU" sz="2000" dirty="0">
                <a:solidFill>
                  <a:schemeClr val="tx1"/>
                </a:solidFill>
              </a:rPr>
              <a:t>"Об утверждении правил организации хранения, комплектования, учёта и использования документов Архивного фонда Российской Федерации и других архивных документов в органах государственной власти, органах местного самоуправления и организациях"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en-US" altLang="ru-RU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8" t="22123" r="26301" b="17250"/>
          <a:stretch/>
        </p:blipFill>
        <p:spPr bwMode="auto">
          <a:xfrm>
            <a:off x="4572000" y="3452550"/>
            <a:ext cx="4320480" cy="321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6934200" cy="715963"/>
          </a:xfrm>
        </p:spPr>
        <p:txBody>
          <a:bodyPr/>
          <a:lstStyle/>
          <a:p>
            <a:pPr algn="ctr"/>
            <a:r>
              <a:rPr lang="ru-RU" altLang="ru-RU" sz="3200" dirty="0" smtClean="0"/>
              <a:t>Основные учетные документы архива организации:</a:t>
            </a:r>
            <a:endParaRPr lang="en-US" altLang="ru-RU" sz="32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67744" y="1484784"/>
            <a:ext cx="6408712" cy="3960440"/>
          </a:xfrm>
        </p:spPr>
        <p:txBody>
          <a:bodyPr/>
          <a:lstStyle/>
          <a:p>
            <a:r>
              <a:rPr lang="ru-RU" sz="2800" dirty="0" smtClean="0"/>
              <a:t>Книга учёта поступления и выбытия дел</a:t>
            </a:r>
          </a:p>
          <a:p>
            <a:r>
              <a:rPr lang="ru-RU" sz="2800" dirty="0" smtClean="0"/>
              <a:t>Список фондов</a:t>
            </a:r>
          </a:p>
          <a:p>
            <a:r>
              <a:rPr lang="ru-RU" sz="2800" dirty="0" smtClean="0"/>
              <a:t>Лист фондов</a:t>
            </a:r>
          </a:p>
          <a:p>
            <a:r>
              <a:rPr lang="ru-RU" sz="2800" dirty="0" smtClean="0"/>
              <a:t>Опись дел</a:t>
            </a:r>
          </a:p>
          <a:p>
            <a:r>
              <a:rPr lang="ru-RU" sz="2800" dirty="0" smtClean="0"/>
              <a:t>Реестр описей</a:t>
            </a:r>
          </a:p>
          <a:p>
            <a:r>
              <a:rPr lang="ru-RU" sz="2800" dirty="0" smtClean="0"/>
              <a:t>Паспорт архива организации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228600"/>
            <a:ext cx="6934200" cy="1255713"/>
          </a:xfrm>
        </p:spPr>
        <p:txBody>
          <a:bodyPr/>
          <a:lstStyle/>
          <a:p>
            <a:pPr algn="ctr"/>
            <a:r>
              <a:rPr lang="ru-RU" sz="3200" dirty="0" smtClean="0"/>
              <a:t>Книга учёта поступления и выбытия дел</a:t>
            </a:r>
            <a:br>
              <a:rPr lang="ru-RU" sz="3200" dirty="0" smtClean="0"/>
            </a:br>
            <a:endParaRPr lang="en-US" altLang="ru-RU" sz="32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699517"/>
              </p:ext>
            </p:extLst>
          </p:nvPr>
        </p:nvGraphicFramePr>
        <p:xfrm>
          <a:off x="1475656" y="1124744"/>
          <a:ext cx="7416824" cy="536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5" name="Документ" r:id="rId6" imgW="9803506" imgH="7085094" progId="Word.Document.12">
                  <p:embed/>
                </p:oleObj>
              </mc:Choice>
              <mc:Fallback>
                <p:oleObj name="Документ" r:id="rId6" imgW="9803506" imgH="70850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75656" y="1124744"/>
                        <a:ext cx="7416824" cy="536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8770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6934200" cy="1256184"/>
          </a:xfrm>
        </p:spPr>
        <p:txBody>
          <a:bodyPr/>
          <a:lstStyle/>
          <a:p>
            <a:pPr algn="ctr"/>
            <a:r>
              <a:rPr lang="ru-RU" sz="3200" dirty="0" smtClean="0"/>
              <a:t>Список фондов</a:t>
            </a:r>
            <a:br>
              <a:rPr lang="ru-RU" sz="3200" dirty="0" smtClean="0"/>
            </a:br>
            <a:endParaRPr lang="en-US" altLang="ru-RU" sz="3200" dirty="0"/>
          </a:p>
        </p:txBody>
      </p:sp>
      <p:graphicFrame>
        <p:nvGraphicFramePr>
          <p:cNvPr id="3" name="Объект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3636117"/>
              </p:ext>
            </p:extLst>
          </p:nvPr>
        </p:nvGraphicFramePr>
        <p:xfrm>
          <a:off x="3347864" y="908720"/>
          <a:ext cx="4423452" cy="5724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08" name="Документ" r:id="rId6" imgW="6772659" imgH="8766338" progId="Word.Document.12">
                  <p:embed/>
                </p:oleObj>
              </mc:Choice>
              <mc:Fallback>
                <p:oleObj name="Документ" r:id="rId6" imgW="6772659" imgH="87663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47864" y="908720"/>
                        <a:ext cx="4423452" cy="57241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331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6934200" cy="1256184"/>
          </a:xfrm>
        </p:spPr>
        <p:txBody>
          <a:bodyPr/>
          <a:lstStyle/>
          <a:p>
            <a:pPr algn="ctr"/>
            <a:r>
              <a:rPr lang="ru-RU" sz="3200" dirty="0" smtClean="0"/>
              <a:t>Лист фонда</a:t>
            </a:r>
            <a:br>
              <a:rPr lang="ru-RU" sz="3200" dirty="0" smtClean="0"/>
            </a:br>
            <a:endParaRPr lang="en-US" altLang="ru-RU" sz="3200" dirty="0"/>
          </a:p>
        </p:txBody>
      </p:sp>
      <p:graphicFrame>
        <p:nvGraphicFramePr>
          <p:cNvPr id="3" name="Объект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934868"/>
              </p:ext>
            </p:extLst>
          </p:nvPr>
        </p:nvGraphicFramePr>
        <p:xfrm>
          <a:off x="2267744" y="836712"/>
          <a:ext cx="5976664" cy="427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5" name="Документ" r:id="rId6" imgW="6773018" imgH="4836885" progId="Word.Document.12">
                  <p:embed/>
                </p:oleObj>
              </mc:Choice>
              <mc:Fallback>
                <p:oleObj name="Документ" r:id="rId6" imgW="6773018" imgH="48368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67744" y="836712"/>
                        <a:ext cx="5976664" cy="4270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313629"/>
              </p:ext>
            </p:extLst>
          </p:nvPr>
        </p:nvGraphicFramePr>
        <p:xfrm>
          <a:off x="1763688" y="4797152"/>
          <a:ext cx="6824305" cy="194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6" name="Документ" r:id="rId9" imgW="9904132" imgH="2820535" progId="Word.Document.12">
                  <p:embed/>
                </p:oleObj>
              </mc:Choice>
              <mc:Fallback>
                <p:oleObj name="Документ" r:id="rId9" imgW="9904132" imgH="28205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63688" y="4797152"/>
                        <a:ext cx="6824305" cy="1944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2359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6934200" cy="1256184"/>
          </a:xfrm>
        </p:spPr>
        <p:txBody>
          <a:bodyPr/>
          <a:lstStyle/>
          <a:p>
            <a:pPr algn="ctr"/>
            <a:r>
              <a:rPr lang="ru-RU" sz="3200" dirty="0" smtClean="0"/>
              <a:t>Опись дел</a:t>
            </a:r>
            <a:br>
              <a:rPr lang="ru-RU" sz="3200" dirty="0" smtClean="0"/>
            </a:br>
            <a:endParaRPr lang="en-US" altLang="ru-RU" sz="3200" dirty="0"/>
          </a:p>
        </p:txBody>
      </p:sp>
      <p:graphicFrame>
        <p:nvGraphicFramePr>
          <p:cNvPr id="3" name="Объект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1401879"/>
              </p:ext>
            </p:extLst>
          </p:nvPr>
        </p:nvGraphicFramePr>
        <p:xfrm>
          <a:off x="1763688" y="1052736"/>
          <a:ext cx="3604680" cy="3832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58" name="Документ" r:id="rId6" imgW="6772659" imgH="7198007" progId="Word.Document.12">
                  <p:embed/>
                </p:oleObj>
              </mc:Choice>
              <mc:Fallback>
                <p:oleObj name="Документ" r:id="rId6" imgW="6772659" imgH="71980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63688" y="1052736"/>
                        <a:ext cx="3604680" cy="38325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082802"/>
              </p:ext>
            </p:extLst>
          </p:nvPr>
        </p:nvGraphicFramePr>
        <p:xfrm>
          <a:off x="5358744" y="2636912"/>
          <a:ext cx="3666501" cy="396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59" name="Документ" r:id="rId9" imgW="6772659" imgH="7315883" progId="Word.Document.12">
                  <p:embed/>
                </p:oleObj>
              </mc:Choice>
              <mc:Fallback>
                <p:oleObj name="Документ" r:id="rId9" imgW="6772659" imgH="73158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58744" y="2636912"/>
                        <a:ext cx="3666501" cy="3960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828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6934200" cy="1256184"/>
          </a:xfrm>
        </p:spPr>
        <p:txBody>
          <a:bodyPr/>
          <a:lstStyle/>
          <a:p>
            <a:pPr algn="ctr"/>
            <a:r>
              <a:rPr lang="ru-RU" sz="3200" dirty="0" smtClean="0"/>
              <a:t>Реестр описей дел</a:t>
            </a:r>
            <a:br>
              <a:rPr lang="ru-RU" sz="3200" dirty="0" smtClean="0"/>
            </a:br>
            <a:endParaRPr lang="en-US" altLang="ru-RU" sz="3200" dirty="0"/>
          </a:p>
        </p:txBody>
      </p:sp>
      <p:graphicFrame>
        <p:nvGraphicFramePr>
          <p:cNvPr id="3" name="Объект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0357891"/>
              </p:ext>
            </p:extLst>
          </p:nvPr>
        </p:nvGraphicFramePr>
        <p:xfrm>
          <a:off x="1962740" y="1412776"/>
          <a:ext cx="7181260" cy="309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0" name="Документ" r:id="rId6" imgW="9802069" imgH="4227211" progId="Word.Document.12">
                  <p:embed/>
                </p:oleObj>
              </mc:Choice>
              <mc:Fallback>
                <p:oleObj name="Документ" r:id="rId6" imgW="9802069" imgH="42272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62740" y="1412776"/>
                        <a:ext cx="7181260" cy="3096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1667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6934200" cy="1256184"/>
          </a:xfrm>
        </p:spPr>
        <p:txBody>
          <a:bodyPr/>
          <a:lstStyle/>
          <a:p>
            <a:pPr algn="ctr"/>
            <a:r>
              <a:rPr lang="ru-RU" sz="3200" dirty="0" smtClean="0"/>
              <a:t>Паспорт архива организации</a:t>
            </a:r>
            <a:endParaRPr lang="en-US" altLang="ru-RU" sz="3200" dirty="0"/>
          </a:p>
        </p:txBody>
      </p:sp>
      <p:graphicFrame>
        <p:nvGraphicFramePr>
          <p:cNvPr id="3" name="Объект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0622968"/>
              </p:ext>
            </p:extLst>
          </p:nvPr>
        </p:nvGraphicFramePr>
        <p:xfrm>
          <a:off x="3203849" y="1211429"/>
          <a:ext cx="3816424" cy="5314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05" name="Document" r:id="rId6" imgW="6914871" imgH="9634598" progId="Word.Document.8">
                  <p:embed/>
                </p:oleObj>
              </mc:Choice>
              <mc:Fallback>
                <p:oleObj name="Document" r:id="rId6" imgW="6914871" imgH="9634598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03849" y="1211429"/>
                        <a:ext cx="3816424" cy="5314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4391434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">
  <a:themeElements>
    <a:clrScheme name="powerpoint-template-24 5">
      <a:dk1>
        <a:srgbClr val="4D4D4D"/>
      </a:dk1>
      <a:lt1>
        <a:srgbClr val="FFFFFF"/>
      </a:lt1>
      <a:dk2>
        <a:srgbClr val="4D4D4D"/>
      </a:dk2>
      <a:lt2>
        <a:srgbClr val="E84A25"/>
      </a:lt2>
      <a:accent1>
        <a:srgbClr val="ED6A24"/>
      </a:accent1>
      <a:accent2>
        <a:srgbClr val="F99E1C"/>
      </a:accent2>
      <a:accent3>
        <a:srgbClr val="FFFFFF"/>
      </a:accent3>
      <a:accent4>
        <a:srgbClr val="404040"/>
      </a:accent4>
      <a:accent5>
        <a:srgbClr val="F4B9AC"/>
      </a:accent5>
      <a:accent6>
        <a:srgbClr val="E28F18"/>
      </a:accent6>
      <a:hlink>
        <a:srgbClr val="F1B545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60</TotalTime>
  <Words>156</Words>
  <Application>Microsoft Office PowerPoint</Application>
  <PresentationFormat>Экран (4:3)</PresentationFormat>
  <Paragraphs>36</Paragraphs>
  <Slides>11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powerpoint-template</vt:lpstr>
      <vt:lpstr>Документ</vt:lpstr>
      <vt:lpstr>Document</vt:lpstr>
      <vt:lpstr>Учетные документы в организациях – источниках комплектования  муниципального архива</vt:lpstr>
      <vt:lpstr>Порядок учета документов  в организациях – источниках комплектования архивов регламентирован  Приказом Министерства культуры РФ  от 31 марта 2015 г. N 526  "Об утверждении правил организации хранения, комплектования, учёта и использования документов Архивного фонда Российской Федерации и других архивных документов в органах государственной власти, органах местного самоуправления и организациях" </vt:lpstr>
      <vt:lpstr>Основные учетные документы архива организации:</vt:lpstr>
      <vt:lpstr>Книга учёта поступления и выбытия дел </vt:lpstr>
      <vt:lpstr>Список фондов </vt:lpstr>
      <vt:lpstr>Лист фонда </vt:lpstr>
      <vt:lpstr>Опись дел </vt:lpstr>
      <vt:lpstr>Реестр описей дел </vt:lpstr>
      <vt:lpstr>Паспорт архива организации</vt:lpstr>
      <vt:lpstr>Сведения в учетные документы вносятся на основании:</vt:lpstr>
      <vt:lpstr>Все акты, документирующие результаты архивных работ включаются в  дело фонда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Учетные документы в организациях – источниках комплектования  муниципального архива</dc:title>
  <dc:creator>Анастасия Викторовна Лыжина</dc:creator>
  <cp:lastModifiedBy>Анастасия Викторовна Лыжина</cp:lastModifiedBy>
  <cp:revision>7</cp:revision>
  <dcterms:created xsi:type="dcterms:W3CDTF">2020-10-20T11:25:28Z</dcterms:created>
  <dcterms:modified xsi:type="dcterms:W3CDTF">2020-10-21T03:51:26Z</dcterms:modified>
</cp:coreProperties>
</file>