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5" r:id="rId1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206" y="-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6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96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42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659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100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33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8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04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1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31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21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44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00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90FF-DCF1-4E32-9F6F-2C379ADC171A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FF1AB5-E1BF-4D9F-AEFE-C8351B52A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7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1512" y="973123"/>
            <a:ext cx="10335165" cy="2832969"/>
          </a:xfrm>
        </p:spPr>
        <p:txBody>
          <a:bodyPr>
            <a:noAutofit/>
          </a:bodyPr>
          <a:lstStyle/>
          <a:p>
            <a:pPr algn="r"/>
            <a:r>
              <a:rPr lang="ru-RU" sz="3600" b="1" dirty="0">
                <a:solidFill>
                  <a:srgbClr val="A50021"/>
                </a:solidFill>
              </a:rPr>
              <a:t>Доклад по теме</a:t>
            </a:r>
            <a:r>
              <a:rPr lang="ru-RU" sz="3600" b="1" dirty="0" smtClean="0">
                <a:solidFill>
                  <a:srgbClr val="A50021"/>
                </a:solidFill>
              </a:rPr>
              <a:t>:</a:t>
            </a:r>
            <a:br>
              <a:rPr lang="ru-RU" sz="3600" b="1" dirty="0" smtClean="0">
                <a:solidFill>
                  <a:srgbClr val="A50021"/>
                </a:solidFill>
              </a:rPr>
            </a:br>
            <a:r>
              <a:rPr lang="ru-RU" sz="3600" dirty="0">
                <a:solidFill>
                  <a:srgbClr val="A50021"/>
                </a:solidFill>
              </a:rPr>
              <a:t/>
            </a:r>
            <a:br>
              <a:rPr lang="ru-RU" sz="3600" dirty="0">
                <a:solidFill>
                  <a:srgbClr val="A50021"/>
                </a:solidFill>
              </a:rPr>
            </a:br>
            <a:r>
              <a:rPr lang="ru-RU" sz="4000" b="1" dirty="0" smtClean="0">
                <a:solidFill>
                  <a:srgbClr val="A50021"/>
                </a:solidFill>
              </a:rPr>
              <a:t>«Анализ документооборота в администрации Кондинского района»</a:t>
            </a:r>
            <a:r>
              <a:rPr lang="ru-RU" sz="4000" dirty="0">
                <a:solidFill>
                  <a:srgbClr val="A50021"/>
                </a:solidFill>
              </a:rPr>
              <a:t/>
            </a:r>
            <a:br>
              <a:rPr lang="ru-RU" sz="4000" dirty="0">
                <a:solidFill>
                  <a:srgbClr val="A50021"/>
                </a:solidFill>
              </a:rPr>
            </a:b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1026" name="Picture 2" descr="https://external-content.duckduckgo.com/iu/?u=https%3A%2F%2Ftse1.mm.bing.net%2Fth%3Fid%3DOIP.mD5tpY_OUeS7iL_ReEF_hQAAAA%26pid%3DApi&amp;f=1&amp;ipt=d369a67f1db4a8f77198776061323138c5c57facf377c917146381c8bf47064d&amp;ipo=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001" y="3733246"/>
            <a:ext cx="3333750" cy="2600325"/>
          </a:xfrm>
          <a:prstGeom prst="rect">
            <a:avLst/>
          </a:prstGeom>
          <a:ln w="127000" cap="sq">
            <a:solidFill>
              <a:schemeClr val="accent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517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12743"/>
              </p:ext>
            </p:extLst>
          </p:nvPr>
        </p:nvGraphicFramePr>
        <p:xfrm>
          <a:off x="1971412" y="1616538"/>
          <a:ext cx="9809686" cy="2192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5297"/>
                <a:gridCol w="1452338"/>
                <a:gridCol w="1307821"/>
                <a:gridCol w="1048419"/>
                <a:gridCol w="1385811"/>
              </a:tblGrid>
              <a:tr h="96716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+/- за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Распоряжения администрации Кондинского района 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«</a:t>
                      </a:r>
                      <a:r>
                        <a:rPr lang="ru-RU" sz="2000" dirty="0">
                          <a:effectLst/>
                        </a:rPr>
                        <a:t>О выдаче доверенности»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67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72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57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-25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39389" y="732429"/>
            <a:ext cx="700448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выданных доверенностей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27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99106"/>
              </p:ext>
            </p:extLst>
          </p:nvPr>
        </p:nvGraphicFramePr>
        <p:xfrm>
          <a:off x="1879135" y="2306781"/>
          <a:ext cx="9530083" cy="2307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642"/>
                <a:gridCol w="1695579"/>
                <a:gridCol w="1712620"/>
                <a:gridCol w="1712621"/>
                <a:gridCol w="1840621"/>
              </a:tblGrid>
              <a:tr h="1101407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+/- за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5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Всего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108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96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62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- 34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41983" y="916873"/>
            <a:ext cx="86684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выданных заверенных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надлежащим образом документов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497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Человечки для презентации домашнее задание: 2 тыс изображений найдено в  Яндекс Картинк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501" y="3930818"/>
            <a:ext cx="2649227" cy="26492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34045" y="914401"/>
            <a:ext cx="9112828" cy="3038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Анализируя количество документов можно сделать вывод,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                 в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целом по администрации Кондинского района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(по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сравнению с 2022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годом)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 2023 году документооборот снизился. Количество исходящих документов в 2023 году значительно больше по сравнению с 2021 и 2022 годом,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возможно, это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связано с тем, что были направлены информационные письма в несколько организаций с одинаковым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текстом,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не требующие ответа.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57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xternal-content.duckduckgo.com/iu/?u=https%3A%2F%2Ftse1.mm.bing.net%2Fth%3Fid%3DOIP.ncE4a7d6Uz4xeEDK7Ne0AQHaEX%26pid%3DApi&amp;f=1&amp;ipt=bf6aec3d41586a3858cbb71e27d0e1c39dc8526068de8e0b077ad7b7ed379203&amp;ipo=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638" y="2155972"/>
            <a:ext cx="3614365" cy="21274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35259" y="4160939"/>
            <a:ext cx="1019854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Количество внутренних документов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снизилось в связи с тем, что меньше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стало направляться информационных писем, не требующих ответа, например, писем в виде поздравлений к праздничным датам (такие письма недопустимо направлять через СЭД «Дело»).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1963" y="807996"/>
            <a:ext cx="10054429" cy="1764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Количество постановлений администрации Кондинского района, я считаю, уменьшилось в 2023 году в связи с тем, что в постановлениях стало меньше допускаться ошибок и, соответственно, стали реже вноситься в них изменения.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864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xternal-content.duckduckgo.com/iu/?u=https%3A%2F%2Ftse3.mm.bing.net%2Fth%3Fid%3DOIP.fBI8f2msBDeMbz8K_wPeZgAAAA%26pid%3DApi&amp;f=1&amp;ipt=bf52da5d653913ee647532046369715d71e5467a8084f42d70dda9e0ed2e9bb7&amp;ipo=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401" y="4163488"/>
            <a:ext cx="2498744" cy="23212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52537" y="287334"/>
            <a:ext cx="10276608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В исходящих письмах стало значительно меньше орфографических и пунктуационных ошибок, но бывает, что поступают на регистрацию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письма,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не соответствующие инструкции по делопроизводству.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Напоминаем: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1.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одпись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должна отделяется от текста тремя межстрочными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интервалами.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2.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оля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 документе должны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быть:</a:t>
            </a:r>
          </a:p>
          <a:p>
            <a:pPr marL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левое - 3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см;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правое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1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см;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верхнее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 нижнее </a:t>
            </a:r>
            <a:r>
              <a:rPr lang="ru-RU" sz="2400"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400" smtClean="0">
                <a:latin typeface="Times New Roman"/>
                <a:ea typeface="Calibri"/>
                <a:cs typeface="Times New Roman"/>
              </a:rPr>
              <a:t>2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см.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3.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ервая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строка абзаца оформляется с отступом в 1,25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см.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4.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Т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екст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выравнивается по ширине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страницы.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5.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ереносы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слов не допускаются. 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5910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732" y="561108"/>
            <a:ext cx="9928304" cy="408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884" y="4502896"/>
            <a:ext cx="2964152" cy="21067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557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ерсональные данные - Сток картинки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828" y="1160486"/>
            <a:ext cx="2763503" cy="20726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8825" y="3644173"/>
            <a:ext cx="6325299" cy="254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срокам исполнения запросов просьба запускать проекты писем в СЭД «Дело» заблаговременно, не ждать последней даты исполнения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письма, так как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письмо проходит этапы согласования от одного до трех дней. Проставленный в письме срок исполнения означает, что до указанной даты письмо должно уже быть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зарегистрировано и отправлено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адресату.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7214" y="1000943"/>
            <a:ext cx="6096000" cy="18620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Документы, содержащие персональные данные в программу СЭД «Дело» не сканируются,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то есть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не создается электронный образ документа, при этом в примечании, под содержанием в СЭД «Дело» делается соответствующая запись.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 descr="Изображения Почтовый Конверт Png / tonpix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135" y="3759447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270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071" y="2725936"/>
            <a:ext cx="5285558" cy="354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36618" y="903761"/>
            <a:ext cx="9393381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Анализ документооборота показал, что в целом работа с документами ведется эффективно, более 98% пользователей полноценно используют программу СЭД «Дело».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672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8212" y="104775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A50021"/>
                </a:solidFill>
              </a:rPr>
              <a:t>Благодарю за внимание!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A50021"/>
                </a:solidFill>
              </a:rPr>
              <a:t>Готова ответить на ваши вопросы.</a:t>
            </a:r>
            <a:endParaRPr lang="ru-RU" sz="3200" b="1" dirty="0">
              <a:solidFill>
                <a:srgbClr val="A50021"/>
              </a:solidFill>
            </a:endParaRPr>
          </a:p>
        </p:txBody>
      </p:sp>
      <p:pic>
        <p:nvPicPr>
          <p:cNvPr id="6146" name="Picture 2" descr="Картинки человек со знаком вопро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439" y="2936561"/>
            <a:ext cx="4549211" cy="324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5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xternal-content.duckduckgo.com/iu/?u=https%3A%2F%2Ftse1.mm.bing.net%2Fth%3Fid%3DOIP.8F-3uMuqx5-8ifPCQ_hU7wHaD4%26pid%3DApi&amp;f=1&amp;ipt=786683949f12da122d1695354c83d899f5df66976388622b885a403125108ddd&amp;ipo=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9" t="8226" r="20360"/>
          <a:stretch/>
        </p:blipFill>
        <p:spPr bwMode="auto">
          <a:xfrm>
            <a:off x="8196043" y="4102216"/>
            <a:ext cx="3229761" cy="25269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462" y="1046141"/>
            <a:ext cx="9206889" cy="1280890"/>
          </a:xfrm>
        </p:spPr>
        <p:txBody>
          <a:bodyPr>
            <a:normAutofit fontScale="90000"/>
          </a:bodyPr>
          <a:lstStyle/>
          <a:p>
            <a:pPr indent="457200" algn="ctr">
              <a:spcAft>
                <a:spcPts val="0"/>
              </a:spcAft>
            </a:pPr>
            <a:r>
              <a:rPr lang="ru-RU" b="1" dirty="0">
                <a:solidFill>
                  <a:srgbClr val="A50021"/>
                </a:solidFill>
              </a:rPr>
              <a:t>Анализ документооборота — процесс, который помогает оценить эффективность системы управления документами в </a:t>
            </a:r>
            <a:r>
              <a:rPr lang="ru-RU" b="1" dirty="0" smtClean="0">
                <a:solidFill>
                  <a:srgbClr val="A50021"/>
                </a:solidFill>
              </a:rPr>
              <a:t>организации. </a:t>
            </a:r>
            <a:br>
              <a:rPr lang="ru-RU" b="1" dirty="0" smtClean="0">
                <a:solidFill>
                  <a:srgbClr val="A50021"/>
                </a:solidFill>
              </a:rPr>
            </a:br>
            <a:r>
              <a:rPr lang="ru-RU" b="1" dirty="0" smtClean="0">
                <a:solidFill>
                  <a:srgbClr val="A50021"/>
                </a:solidFill>
              </a:rPr>
              <a:t>Цель </a:t>
            </a:r>
            <a:r>
              <a:rPr lang="ru-RU" b="1" dirty="0">
                <a:solidFill>
                  <a:srgbClr val="A50021"/>
                </a:solidFill>
              </a:rPr>
              <a:t>данного анализа - выявить возможности для </a:t>
            </a:r>
            <a:r>
              <a:rPr lang="ru-RU" b="1" dirty="0" smtClean="0">
                <a:solidFill>
                  <a:srgbClr val="A50021"/>
                </a:solidFill>
              </a:rPr>
              <a:t>совершенствования и </a:t>
            </a:r>
            <a:r>
              <a:rPr lang="ru-RU" b="1" dirty="0">
                <a:solidFill>
                  <a:srgbClr val="A50021"/>
                </a:solidFill>
              </a:rPr>
              <a:t>ускорения обработки данных.</a:t>
            </a:r>
          </a:p>
        </p:txBody>
      </p:sp>
    </p:spTree>
    <p:extLst>
      <p:ext uri="{BB962C8B-B14F-4D97-AF65-F5344CB8AC3E}">
        <p14:creationId xmlns:p14="http://schemas.microsoft.com/office/powerpoint/2010/main" val="359381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7738" y="469783"/>
            <a:ext cx="10469459" cy="4647501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ru-RU" sz="2400" b="1" dirty="0">
                <a:solidFill>
                  <a:srgbClr val="A50021"/>
                </a:solidFill>
                <a:latin typeface="Times New Roman"/>
                <a:ea typeface="Calibri"/>
                <a:cs typeface="Times New Roman"/>
              </a:rPr>
              <a:t>В данном докладе анализу подлежат документы администрации Кондинского района за 2021, 2022 и 2023 годы: </a:t>
            </a:r>
            <a:endParaRPr lang="ru-RU" sz="2400" b="1" dirty="0" smtClean="0">
              <a:solidFill>
                <a:srgbClr val="A50021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входящие </a:t>
            </a:r>
          </a:p>
          <a:p>
            <a:pPr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исходящие </a:t>
            </a:r>
          </a:p>
          <a:p>
            <a:pPr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внутренние документы</a:t>
            </a:r>
          </a:p>
          <a:p>
            <a:pPr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документы ДСП</a:t>
            </a:r>
          </a:p>
          <a:p>
            <a:pPr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МНПА</a:t>
            </a:r>
          </a:p>
          <a:p>
            <a:pPr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постановления</a:t>
            </a:r>
          </a:p>
          <a:p>
            <a:pPr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р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аспоряжения</a:t>
            </a:r>
          </a:p>
          <a:p>
            <a:pPr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в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ыданные доверенности</a:t>
            </a:r>
          </a:p>
          <a:p>
            <a:pPr indent="449580" algn="just">
              <a:lnSpc>
                <a:spcPct val="115000"/>
              </a:lnSpc>
              <a:tabLst>
                <a:tab pos="457200" algn="l"/>
              </a:tabLs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з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аверенные копии</a:t>
            </a:r>
          </a:p>
        </p:txBody>
      </p:sp>
      <p:pic>
        <p:nvPicPr>
          <p:cNvPr id="4100" name="Picture 4" descr="Документы Картинки Пнг - Tele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430" y="1466635"/>
            <a:ext cx="3702019" cy="49771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A5002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965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284289"/>
              </p:ext>
            </p:extLst>
          </p:nvPr>
        </p:nvGraphicFramePr>
        <p:xfrm>
          <a:off x="2155970" y="1434517"/>
          <a:ext cx="8967832" cy="2718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379"/>
                <a:gridCol w="1793379"/>
                <a:gridCol w="1793379"/>
                <a:gridCol w="1793379"/>
                <a:gridCol w="1794316"/>
              </a:tblGrid>
              <a:tr h="885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+/- за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2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Входящие документы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11789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12065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12036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-</a:t>
                      </a:r>
                      <a:r>
                        <a:rPr lang="ru-RU" sz="2000" b="1" dirty="0">
                          <a:effectLst/>
                        </a:rPr>
                        <a:t>29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672" y="731328"/>
            <a:ext cx="6399303" cy="78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44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52825"/>
              </p:ext>
            </p:extLst>
          </p:nvPr>
        </p:nvGraphicFramePr>
        <p:xfrm>
          <a:off x="1862357" y="1518407"/>
          <a:ext cx="9412448" cy="2952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293"/>
                <a:gridCol w="1882293"/>
                <a:gridCol w="1882293"/>
                <a:gridCol w="1882293"/>
                <a:gridCol w="1883276"/>
              </a:tblGrid>
              <a:tr h="961752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+/- за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1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Исходящие документы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  <a:latin typeface="+mn-lt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9753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  <a:latin typeface="+mn-lt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9488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  <a:latin typeface="+mn-lt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10188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  <a:latin typeface="+mn-lt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+ </a:t>
                      </a:r>
                      <a:r>
                        <a:rPr lang="ru-RU" sz="2000" b="1" dirty="0">
                          <a:effectLst/>
                          <a:latin typeface="+mn-lt"/>
                        </a:rPr>
                        <a:t>700</a:t>
                      </a:r>
                      <a:endParaRPr lang="ru-RU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36147" y="637563"/>
            <a:ext cx="76759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altLang="ru-RU" sz="3200" b="1" dirty="0">
                <a:solidFill>
                  <a:srgbClr val="A500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исходящих документов</a:t>
            </a:r>
            <a:endParaRPr lang="ru-RU" altLang="ru-RU" sz="3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8912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418421"/>
              </p:ext>
            </p:extLst>
          </p:nvPr>
        </p:nvGraphicFramePr>
        <p:xfrm>
          <a:off x="1922318" y="1704109"/>
          <a:ext cx="8863446" cy="2966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1852"/>
                <a:gridCol w="1391341"/>
                <a:gridCol w="1884273"/>
                <a:gridCol w="1482551"/>
                <a:gridCol w="1773429"/>
              </a:tblGrid>
              <a:tr h="593331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+/- за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Поступившие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документы ДСП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303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200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252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+ </a:t>
                      </a:r>
                      <a:r>
                        <a:rPr lang="ru-RU" sz="2000" b="1" dirty="0">
                          <a:effectLst/>
                        </a:rPr>
                        <a:t>52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6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Отправленные документы ДСП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586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538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563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+ </a:t>
                      </a:r>
                      <a:r>
                        <a:rPr lang="ru-RU" sz="2000" b="1" dirty="0">
                          <a:effectLst/>
                        </a:rPr>
                        <a:t>25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07641" y="689574"/>
            <a:ext cx="756157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поступивших и подготовленных документов с ограничительной пометкой ДСП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9138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827873"/>
              </p:ext>
            </p:extLst>
          </p:nvPr>
        </p:nvGraphicFramePr>
        <p:xfrm>
          <a:off x="1859972" y="1498200"/>
          <a:ext cx="9674984" cy="2754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9282"/>
                <a:gridCol w="1610306"/>
                <a:gridCol w="1934795"/>
                <a:gridCol w="1934795"/>
                <a:gridCol w="1935806"/>
              </a:tblGrid>
              <a:tr h="91824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+/- за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6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Внутренние документы (</a:t>
                      </a:r>
                      <a:r>
                        <a:rPr lang="ru-RU" sz="2000" dirty="0" err="1">
                          <a:effectLst/>
                        </a:rPr>
                        <a:t>Вп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26692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26470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24622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-</a:t>
                      </a:r>
                      <a:r>
                        <a:rPr lang="ru-RU" sz="2000" b="1" dirty="0">
                          <a:effectLst/>
                        </a:rPr>
                        <a:t>1848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75421" y="697981"/>
            <a:ext cx="794437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внутренних документов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815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28665"/>
              </p:ext>
            </p:extLst>
          </p:nvPr>
        </p:nvGraphicFramePr>
        <p:xfrm>
          <a:off x="1702964" y="1336709"/>
          <a:ext cx="9714453" cy="4274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2886"/>
                <a:gridCol w="1595318"/>
                <a:gridCol w="1389058"/>
                <a:gridCol w="1209826"/>
                <a:gridCol w="1317365"/>
              </a:tblGrid>
              <a:tr h="770036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+/- за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78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Постановления администрации Кондинского района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2947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2849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1449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-1400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33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Распоряжения администрации Кондинского района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>
                          <a:effectLst/>
                        </a:rPr>
                        <a:t>766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>
                          <a:effectLst/>
                        </a:rPr>
                        <a:t>838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>
                          <a:effectLst/>
                        </a:rPr>
                        <a:t>769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- 69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Постановления главы Кондинского района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>
                          <a:effectLst/>
                        </a:rPr>
                        <a:t>84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>
                          <a:effectLst/>
                        </a:rPr>
                        <a:t>70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>
                          <a:effectLst/>
                        </a:rPr>
                        <a:t>94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+14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Распоряжения главы Кондинского района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>
                          <a:effectLst/>
                        </a:rPr>
                        <a:t>13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>
                          <a:effectLst/>
                        </a:rPr>
                        <a:t>20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>
                          <a:effectLst/>
                        </a:rPr>
                        <a:t>18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-2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44220" y="710157"/>
            <a:ext cx="82186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постановлений и распоряжений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62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55806"/>
              </p:ext>
            </p:extLst>
          </p:nvPr>
        </p:nvGraphicFramePr>
        <p:xfrm>
          <a:off x="1870745" y="1652154"/>
          <a:ext cx="9559255" cy="2190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7475"/>
                <a:gridCol w="1415261"/>
                <a:gridCol w="1274433"/>
                <a:gridCol w="990783"/>
                <a:gridCol w="1381303"/>
              </a:tblGrid>
              <a:tr h="104038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+/- за год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9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Муниципальные нормативные правовые акты (МНПА)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328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372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332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- 40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75609" y="722581"/>
            <a:ext cx="84685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МНПА, подлежащих включению в регистр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7885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513</TotalTime>
  <Words>597</Words>
  <Application>Microsoft Office PowerPoint</Application>
  <PresentationFormat>Произвольный</PresentationFormat>
  <Paragraphs>161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Доклад по теме:  «Анализ документооборота в администрации Кондинского района» </vt:lpstr>
      <vt:lpstr>Анализ документооборота — процесс, который помогает оценить эффективность системы управления документами в организации.  Цель данного анализа - выявить возможности для совершенствования и ускорения обработки данных.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по теме: «О внесении изменений в Инструкцию по делопроизводству» </dc:title>
  <dc:creator>ПК</dc:creator>
  <cp:lastModifiedBy>Зайчикова Ольга Владимировна</cp:lastModifiedBy>
  <cp:revision>98</cp:revision>
  <cp:lastPrinted>2024-02-21T05:25:56Z</cp:lastPrinted>
  <dcterms:created xsi:type="dcterms:W3CDTF">2023-05-29T15:51:37Z</dcterms:created>
  <dcterms:modified xsi:type="dcterms:W3CDTF">2024-02-21T08:23:37Z</dcterms:modified>
</cp:coreProperties>
</file>