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7" r:id="rId4"/>
    <p:sldId id="449" r:id="rId5"/>
    <p:sldId id="388" r:id="rId6"/>
    <p:sldId id="389" r:id="rId7"/>
    <p:sldId id="455" r:id="rId8"/>
    <p:sldId id="309" r:id="rId9"/>
    <p:sldId id="456" r:id="rId10"/>
    <p:sldId id="368" r:id="rId11"/>
    <p:sldId id="370" r:id="rId12"/>
    <p:sldId id="371" r:id="rId13"/>
    <p:sldId id="372" r:id="rId14"/>
    <p:sldId id="435" r:id="rId15"/>
    <p:sldId id="307" r:id="rId16"/>
    <p:sldId id="444" r:id="rId17"/>
    <p:sldId id="443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08" r:id="rId27"/>
    <p:sldId id="409" r:id="rId28"/>
    <p:sldId id="430" r:id="rId29"/>
    <p:sldId id="446" r:id="rId30"/>
    <p:sldId id="454" r:id="rId31"/>
    <p:sldId id="438" r:id="rId32"/>
    <p:sldId id="439" r:id="rId33"/>
    <p:sldId id="453" r:id="rId34"/>
    <p:sldId id="448" r:id="rId35"/>
    <p:sldId id="434" r:id="rId36"/>
    <p:sldId id="415" r:id="rId37"/>
    <p:sldId id="417" r:id="rId38"/>
    <p:sldId id="418" r:id="rId39"/>
    <p:sldId id="419" r:id="rId40"/>
    <p:sldId id="398" r:id="rId41"/>
    <p:sldId id="406" r:id="rId42"/>
    <p:sldId id="451" r:id="rId43"/>
    <p:sldId id="452" r:id="rId44"/>
    <p:sldId id="334" r:id="rId45"/>
    <p:sldId id="343" r:id="rId46"/>
    <p:sldId id="426" r:id="rId47"/>
    <p:sldId id="427" r:id="rId48"/>
    <p:sldId id="442" r:id="rId49"/>
    <p:sldId id="428" r:id="rId50"/>
    <p:sldId id="429" r:id="rId51"/>
    <p:sldId id="436" r:id="rId52"/>
    <p:sldId id="384" r:id="rId53"/>
    <p:sldId id="386" r:id="rId5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  <a:srgbClr val="FF3300"/>
    <a:srgbClr val="FFCC00"/>
    <a:srgbClr val="9966FF"/>
    <a:srgbClr val="33CCFF"/>
    <a:srgbClr val="00FFFF"/>
    <a:srgbClr val="FF33CC"/>
    <a:srgbClr val="66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54;&#1050;&#1054;&#1053;&#1063;&#1040;&#1058;&#1045;&#1051;&#1068;&#1053;&#1067;&#1049;%20&#1042;&#1040;&#1056;&#1048;&#1040;&#1053;&#1058;%20&#1085;&#1072;%20&#1087;&#1091;&#1073;&#1083;&#1080;&#1095;&#1085;&#1099;&#1077;%20&#1089;&#1083;&#1091;&#1096;&#1072;&#1085;&#1080;&#1103;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54;&#1050;&#1054;&#1053;&#1063;&#1040;&#1058;&#1045;&#1051;&#1068;&#1053;&#1067;&#1049;%20&#1042;&#1040;&#1056;&#1048;&#1040;&#1053;&#1058;%20&#1085;&#1072;%20&#1087;&#1091;&#1073;&#1083;&#1080;&#1095;&#1085;&#1099;&#1077;%20&#1089;&#1083;&#1091;&#1096;&#1072;&#1085;&#1080;&#1103;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8.0000000000000043E-2</c:v>
                </c:pt>
                <c:pt idx="1">
                  <c:v>0.1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4.0000000000000022E-2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9876E-3"/>
                  <c:y val="-7.2926169240009834E-3"/>
                </c:manualLayout>
              </c:layout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2017 год (отчет)</c:v>
                </c:pt>
                <c:pt idx="1">
                  <c:v>2018 год (утвержденный план)</c:v>
                </c:pt>
                <c:pt idx="2">
                  <c:v>2019 год (прогноз)</c:v>
                </c:pt>
                <c:pt idx="3">
                  <c:v>2020 год (прогноз)</c:v>
                </c:pt>
                <c:pt idx="4">
                  <c:v>2021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0.88</c:v>
                </c:pt>
                <c:pt idx="1">
                  <c:v>0.87000000000000255</c:v>
                </c:pt>
                <c:pt idx="2">
                  <c:v>0.81</c:v>
                </c:pt>
                <c:pt idx="3">
                  <c:v>0.84000000000000064</c:v>
                </c:pt>
                <c:pt idx="4">
                  <c:v>0.82000000000000062</c:v>
                </c:pt>
              </c:numCache>
            </c:numRef>
          </c:val>
        </c:ser>
        <c:shape val="cylinder"/>
        <c:axId val="112260608"/>
        <c:axId val="112262144"/>
        <c:axId val="0"/>
      </c:bar3DChart>
      <c:catAx>
        <c:axId val="1122606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2262144"/>
        <c:crosses val="autoZero"/>
        <c:auto val="1"/>
        <c:lblAlgn val="ctr"/>
        <c:lblOffset val="100"/>
      </c:catAx>
      <c:valAx>
        <c:axId val="112262144"/>
        <c:scaling>
          <c:orientation val="minMax"/>
        </c:scaling>
        <c:axPos val="b"/>
        <c:majorGridlines/>
        <c:numFmt formatCode="0.0%" sourceLinked="1"/>
        <c:tickLblPos val="nextTo"/>
        <c:crossAx val="1122606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316038.59999999998</c:v>
                </c:pt>
                <c:pt idx="1">
                  <c:v>329357.8</c:v>
                </c:pt>
                <c:pt idx="2">
                  <c:v>566217.5</c:v>
                </c:pt>
                <c:pt idx="3">
                  <c:v>527178.30000000005</c:v>
                </c:pt>
                <c:pt idx="4">
                  <c:v>492983.6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</c:v>
                </c:pt>
                <c:pt idx="1">
                  <c:v>8015.1</c:v>
                </c:pt>
                <c:pt idx="2">
                  <c:v>8797.5</c:v>
                </c:pt>
                <c:pt idx="3">
                  <c:v>9062.4</c:v>
                </c:pt>
                <c:pt idx="4">
                  <c:v>9062.4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43501.7</c:v>
                </c:pt>
                <c:pt idx="1">
                  <c:v>45027.8</c:v>
                </c:pt>
                <c:pt idx="2">
                  <c:v>46122</c:v>
                </c:pt>
                <c:pt idx="3">
                  <c:v>46751.199999999997</c:v>
                </c:pt>
                <c:pt idx="4">
                  <c:v>47391.6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Местные налоги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516.9</c:v>
                </c:pt>
                <c:pt idx="1">
                  <c:v>550</c:v>
                </c:pt>
                <c:pt idx="2">
                  <c:v>206</c:v>
                </c:pt>
                <c:pt idx="3">
                  <c:v>206</c:v>
                </c:pt>
                <c:pt idx="4">
                  <c:v>206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 год (исполнение)</c:v>
                </c:pt>
                <c:pt idx="1">
                  <c:v>2018 год (утвержденный бюджет)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5039.5</c:v>
                </c:pt>
                <c:pt idx="1">
                  <c:v>5561.3</c:v>
                </c:pt>
                <c:pt idx="2">
                  <c:v>3370</c:v>
                </c:pt>
                <c:pt idx="3">
                  <c:v>3370</c:v>
                </c:pt>
                <c:pt idx="4">
                  <c:v>3370</c:v>
                </c:pt>
              </c:numCache>
            </c:numRef>
          </c:val>
        </c:ser>
        <c:shape val="box"/>
        <c:axId val="91163264"/>
        <c:axId val="91169152"/>
        <c:axId val="0"/>
      </c:bar3DChart>
      <c:catAx>
        <c:axId val="91163264"/>
        <c:scaling>
          <c:orientation val="minMax"/>
        </c:scaling>
        <c:axPos val="b"/>
        <c:tickLblPos val="nextTo"/>
        <c:crossAx val="91169152"/>
        <c:crosses val="autoZero"/>
        <c:auto val="1"/>
        <c:lblAlgn val="ctr"/>
        <c:lblOffset val="100"/>
      </c:catAx>
      <c:valAx>
        <c:axId val="91169152"/>
        <c:scaling>
          <c:orientation val="minMax"/>
        </c:scaling>
        <c:axPos val="l"/>
        <c:majorGridlines/>
        <c:numFmt formatCode="#,##0.0" sourceLinked="1"/>
        <c:tickLblPos val="nextTo"/>
        <c:crossAx val="91163264"/>
        <c:crosses val="autoZero"/>
        <c:crossBetween val="between"/>
        <c:majorUnit val="100000"/>
        <c:minorUnit val="100000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58050.9</c:v>
                </c:pt>
                <c:pt idx="1">
                  <c:v>48772</c:v>
                </c:pt>
                <c:pt idx="2">
                  <c:v>47715.4</c:v>
                </c:pt>
                <c:pt idx="3">
                  <c:v>47712.1</c:v>
                </c:pt>
                <c:pt idx="4">
                  <c:v>47712.1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45967.9</c:v>
                </c:pt>
                <c:pt idx="1">
                  <c:v>37095</c:v>
                </c:pt>
                <c:pt idx="2">
                  <c:v>2490</c:v>
                </c:pt>
                <c:pt idx="3">
                  <c:v>2390</c:v>
                </c:pt>
                <c:pt idx="4">
                  <c:v>2621.1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44897.3</c:v>
                </c:pt>
                <c:pt idx="1">
                  <c:v>27424.6</c:v>
                </c:pt>
                <c:pt idx="2">
                  <c:v>45888.2</c:v>
                </c:pt>
                <c:pt idx="3">
                  <c:v>45760.3</c:v>
                </c:pt>
                <c:pt idx="4">
                  <c:v>45710.3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'слайд 10 в изм'!$B$5:$B$9</c:f>
              <c:strCache>
                <c:ptCount val="5"/>
                <c:pt idx="0">
                  <c:v>2017 год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10922.1</c:v>
                </c:pt>
                <c:pt idx="1">
                  <c:v>5731.4</c:v>
                </c:pt>
                <c:pt idx="2">
                  <c:v>3477.4</c:v>
                </c:pt>
                <c:pt idx="3">
                  <c:v>3487.1</c:v>
                </c:pt>
                <c:pt idx="4">
                  <c:v>3487.2</c:v>
                </c:pt>
              </c:numCache>
            </c:numRef>
          </c:val>
        </c:ser>
        <c:shape val="cylinder"/>
        <c:axId val="67346816"/>
        <c:axId val="67348352"/>
        <c:axId val="0"/>
      </c:bar3DChart>
      <c:catAx>
        <c:axId val="67346816"/>
        <c:scaling>
          <c:orientation val="minMax"/>
        </c:scaling>
        <c:axPos val="b"/>
        <c:tickLblPos val="nextTo"/>
        <c:crossAx val="67348352"/>
        <c:crosses val="autoZero"/>
        <c:auto val="1"/>
        <c:lblAlgn val="ctr"/>
        <c:lblOffset val="100"/>
      </c:catAx>
      <c:valAx>
        <c:axId val="67348352"/>
        <c:scaling>
          <c:orientation val="minMax"/>
        </c:scaling>
        <c:axPos val="l"/>
        <c:majorGridlines/>
        <c:numFmt formatCode="#,##0.0" sourceLinked="1"/>
        <c:tickLblPos val="nextTo"/>
        <c:crossAx val="67346816"/>
        <c:crosses val="autoZero"/>
        <c:crossBetween val="between"/>
      </c:valAx>
      <c:spPr>
        <a:noFill/>
      </c:spPr>
    </c:plotArea>
    <c:legend>
      <c:legendPos val="r"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1203035.2</c:v>
                </c:pt>
                <c:pt idx="1">
                  <c:v>760651.2</c:v>
                </c:pt>
                <c:pt idx="2">
                  <c:v>825446.7</c:v>
                </c:pt>
                <c:pt idx="3">
                  <c:v>678462.9</c:v>
                </c:pt>
                <c:pt idx="4">
                  <c:v>703988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844936.6</c:v>
                </c:pt>
                <c:pt idx="1">
                  <c:v>690163</c:v>
                </c:pt>
                <c:pt idx="2">
                  <c:v>518675.7</c:v>
                </c:pt>
                <c:pt idx="3">
                  <c:v>1127429.5</c:v>
                </c:pt>
                <c:pt idx="4">
                  <c:v>496616.2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1464045.4</c:v>
                </c:pt>
                <c:pt idx="1">
                  <c:v>1558914.3</c:v>
                </c:pt>
                <c:pt idx="2">
                  <c:v>1684307.4</c:v>
                </c:pt>
                <c:pt idx="3">
                  <c:v>1696091.4</c:v>
                </c:pt>
                <c:pt idx="4">
                  <c:v>1704487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272748.2</c:v>
                </c:pt>
                <c:pt idx="1">
                  <c:v>231336.9</c:v>
                </c:pt>
                <c:pt idx="2">
                  <c:v>210215.7</c:v>
                </c:pt>
                <c:pt idx="3">
                  <c:v>139924.6</c:v>
                </c:pt>
                <c:pt idx="4">
                  <c:v>144180.1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48573.1</c:v>
                </c:pt>
                <c:pt idx="1">
                  <c:v>6278.5</c:v>
                </c:pt>
                <c:pt idx="2">
                  <c:v>5467.9</c:v>
                </c:pt>
                <c:pt idx="3">
                  <c:v>6707.6</c:v>
                </c:pt>
                <c:pt idx="4">
                  <c:v>5794.3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Лист5!$B$11:$F$11</c:f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2017 (отчет)</c:v>
                </c:pt>
                <c:pt idx="1">
                  <c:v>2018 (утвержденный бюджет)</c:v>
                </c:pt>
                <c:pt idx="2">
                  <c:v>2019 (прогноз)</c:v>
                </c:pt>
                <c:pt idx="3">
                  <c:v>2020 (прогноз)</c:v>
                </c:pt>
                <c:pt idx="4">
                  <c:v>2021 (прогноз)</c:v>
                </c:pt>
              </c:strCache>
            </c:strRef>
          </c:cat>
          <c:val>
            <c:numRef>
              <c:f>Лист5!$B$12:$F$12</c:f>
            </c:numRef>
          </c:val>
        </c:ser>
        <c:shape val="cylinder"/>
        <c:axId val="67664896"/>
        <c:axId val="67683072"/>
        <c:axId val="0"/>
      </c:bar3DChart>
      <c:catAx>
        <c:axId val="6766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683072"/>
        <c:crosses val="autoZero"/>
        <c:auto val="1"/>
        <c:lblAlgn val="ctr"/>
        <c:lblOffset val="100"/>
      </c:catAx>
      <c:valAx>
        <c:axId val="67683072"/>
        <c:scaling>
          <c:orientation val="minMax"/>
        </c:scaling>
        <c:axPos val="l"/>
        <c:majorGridlines/>
        <c:numFmt formatCode="#,##0.0" sourceLinked="1"/>
        <c:tickLblPos val="nextTo"/>
        <c:crossAx val="67664896"/>
        <c:crosses val="autoZero"/>
        <c:crossBetween val="between"/>
      </c:valAx>
      <c:spPr>
        <a:noFill/>
      </c:spPr>
    </c:plotArea>
    <c:legend>
      <c:legendPos val="r"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8736763508009812E-2"/>
          <c:y val="2.8015091863517059E-2"/>
          <c:w val="0.59368279934835222"/>
          <c:h val="0.89912237532808403"/>
        </c:manualLayout>
      </c:layout>
      <c:bar3DChart>
        <c:barDir val="col"/>
        <c:grouping val="stacked"/>
        <c:ser>
          <c:idx val="0"/>
          <c:order val="0"/>
          <c:tx>
            <c:strRef>
              <c:f>программный!$I$8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7014E-3"/>
                </c:manualLayout>
              </c:layout>
              <c:showVal val="1"/>
            </c:dLbl>
            <c:dLbl>
              <c:idx val="2"/>
              <c:layout>
                <c:manualLayout>
                  <c:x val="1.0057471264368359E-2"/>
                  <c:y val="-4.629629629629701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программный!$J$8:$L$8</c:f>
              <c:numCache>
                <c:formatCode>#,##0.0</c:formatCode>
                <c:ptCount val="3"/>
                <c:pt idx="0">
                  <c:v>288200.7</c:v>
                </c:pt>
                <c:pt idx="1">
                  <c:v>385238.3</c:v>
                </c:pt>
                <c:pt idx="2">
                  <c:v>417392.10000000003</c:v>
                </c:pt>
              </c:numCache>
            </c:numRef>
          </c:val>
        </c:ser>
        <c:ser>
          <c:idx val="1"/>
          <c:order val="1"/>
          <c:tx>
            <c:strRef>
              <c:f>программный!$I$9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7014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6635E-3"/>
                </c:manualLayout>
              </c:layout>
              <c:showVal val="1"/>
            </c:dLbl>
            <c:dLbl>
              <c:idx val="2"/>
              <c:layout>
                <c:manualLayout>
                  <c:x val="1.005747126436842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программный!$J$9:$L$9</c:f>
              <c:numCache>
                <c:formatCode>#,##0.0</c:formatCode>
                <c:ptCount val="3"/>
                <c:pt idx="0">
                  <c:v>1307831.9000000004</c:v>
                </c:pt>
                <c:pt idx="1">
                  <c:v>1160458.4000000004</c:v>
                </c:pt>
                <c:pt idx="2">
                  <c:v>1070601</c:v>
                </c:pt>
              </c:numCache>
            </c:numRef>
          </c:val>
        </c:ser>
        <c:ser>
          <c:idx val="2"/>
          <c:order val="2"/>
          <c:tx>
            <c:strRef>
              <c:f>программный!$I$10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72201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7014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692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2017 год (отчет)</c:v>
                </c:pt>
                <c:pt idx="1">
                  <c:v>2018 год (план)</c:v>
                </c:pt>
                <c:pt idx="2">
                  <c:v>2019 год (проект)</c:v>
                </c:pt>
              </c:strCache>
            </c:strRef>
          </c:cat>
          <c:val>
            <c:numRef>
              <c:f>программный!$J$10:$L$10</c:f>
              <c:numCache>
                <c:formatCode>#,##0.0</c:formatCode>
                <c:ptCount val="3"/>
                <c:pt idx="0">
                  <c:v>2214942.7999999998</c:v>
                </c:pt>
                <c:pt idx="1">
                  <c:v>2248161.9</c:v>
                </c:pt>
                <c:pt idx="2">
                  <c:v>2358821.9</c:v>
                </c:pt>
              </c:numCache>
            </c:numRef>
          </c:val>
        </c:ser>
        <c:shape val="cylinder"/>
        <c:axId val="67704320"/>
        <c:axId val="67705856"/>
        <c:axId val="0"/>
      </c:bar3DChart>
      <c:catAx>
        <c:axId val="67704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67705856"/>
        <c:crosses val="autoZero"/>
        <c:auto val="1"/>
        <c:lblAlgn val="ctr"/>
        <c:lblOffset val="100"/>
      </c:catAx>
      <c:valAx>
        <c:axId val="67705856"/>
        <c:scaling>
          <c:orientation val="minMax"/>
        </c:scaling>
        <c:axPos val="l"/>
        <c:majorGridlines/>
        <c:numFmt formatCode="#,##0.0" sourceLinked="1"/>
        <c:tickLblPos val="nextTo"/>
        <c:crossAx val="6770432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65376498545789885"/>
          <c:y val="1.3606144408331683E-2"/>
          <c:w val="0.29968846799555893"/>
          <c:h val="0.954460822086335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201</a:t>
            </a:r>
            <a:r>
              <a:rPr lang="ru-RU"/>
              <a:t>9 год</a:t>
            </a:r>
            <a:endParaRPr lang="en-US"/>
          </a:p>
        </c:rich>
      </c:tx>
    </c:title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7.2420634920635607E-2"/>
          <c:y val="0.17534082136791726"/>
          <c:w val="0.83134920634921072"/>
          <c:h val="0.75464933611240415"/>
        </c:manualLayout>
      </c:layout>
      <c:pie3DChart>
        <c:varyColors val="1"/>
        <c:ser>
          <c:idx val="0"/>
          <c:order val="0"/>
          <c:dPt>
            <c:idx val="4"/>
            <c:explosion val="34"/>
            <c:spPr>
              <a:scene3d>
                <a:camera prst="orthographicFront"/>
                <a:lightRig rig="threePt" dir="t"/>
              </a:scene3d>
              <a:sp3d prstMaterial="softEdge"/>
            </c:spPr>
          </c:dPt>
          <c:dLbls>
            <c:dLbl>
              <c:idx val="0"/>
              <c:layout>
                <c:manualLayout>
                  <c:x val="-5.9341754155730911E-2"/>
                  <c:y val="3.186451377122163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ОБЩЕГОСУДАРСТВЕННЫЕ ВОПРОСЫ</a:t>
                    </a:r>
                  </a:p>
                  <a:p>
                    <a:endParaRPr lang="ru-RU" dirty="0" smtClean="0"/>
                  </a:p>
                  <a:p>
                    <a:r>
                      <a:rPr lang="en-US" dirty="0" smtClean="0"/>
                      <a:t>11,1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НАЦИОНАЛЬНАЯ ЭКОНОМИКА</a:t>
                    </a:r>
                  </a:p>
                  <a:p>
                    <a:r>
                      <a:rPr lang="en-US" dirty="0" smtClean="0"/>
                      <a:t>11,2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smtClean="0"/>
                      <a:t>ЖИЛИЩНО-КОММУНАЛЬНОЕ</a:t>
                    </a:r>
                    <a:r>
                      <a:rPr lang="ru-RU" sz="1400" baseline="0" smtClean="0"/>
                      <a:t> ХОЗЯЙСТВО</a:t>
                    </a:r>
                  </a:p>
                  <a:p>
                    <a:r>
                      <a:rPr lang="en-US" smtClean="0"/>
                      <a:t>7,9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ОБРАЗОВАНИЕ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50,4%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КУЛЬТУРА</a:t>
                    </a:r>
                  </a:p>
                  <a:p>
                    <a:r>
                      <a:rPr lang="en-US" dirty="0" smtClean="0"/>
                      <a:t>5,2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400" smtClean="0"/>
                      <a:t>СОЦИАЛЬНАЯ ПОЛИТИКА</a:t>
                    </a:r>
                  </a:p>
                  <a:p>
                    <a:r>
                      <a:rPr lang="en-US" smtClean="0"/>
                      <a:t>5,3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smtClean="0"/>
                      <a:t>МЕЖБЮДЖЕТНЫЕ ТРАНСФЕРТЫ</a:t>
                    </a:r>
                  </a:p>
                  <a:p>
                    <a:r>
                      <a:rPr lang="en-US" smtClean="0"/>
                      <a:t>8,0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Лист5!$A$32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Лист5!$D$7:$D$49</c:f>
              <c:numCache>
                <c:formatCode>General</c:formatCode>
                <c:ptCount val="9"/>
                <c:pt idx="0" formatCode="#,##0.0">
                  <c:v>436456.7</c:v>
                </c:pt>
                <c:pt idx="2" formatCode="#,##0.0">
                  <c:v>439657.2</c:v>
                </c:pt>
                <c:pt idx="3" formatCode="#,##0.0">
                  <c:v>311651.40000000002</c:v>
                </c:pt>
                <c:pt idx="4" formatCode="#,##0.0">
                  <c:v>1979529.5</c:v>
                </c:pt>
                <c:pt idx="5" formatCode="#,##0.0">
                  <c:v>204382.3</c:v>
                </c:pt>
                <c:pt idx="6" formatCode="#,##0.0">
                  <c:v>208653.1</c:v>
                </c:pt>
                <c:pt idx="7" formatCode="#,##0.0">
                  <c:v>312228.5</c:v>
                </c:pt>
                <c:pt idx="8" formatCode="#,##0.0">
                  <c:v>32038.6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725551667152718"/>
          <c:y val="0.16304347826086971"/>
          <c:w val="0.50118620589091423"/>
          <c:h val="0.5928802921373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explosion val="8"/>
          </c:dPt>
          <c:dPt>
            <c:idx val="1"/>
            <c:explosion val="0"/>
          </c:dPt>
          <c:cat>
            <c:strRef>
              <c:f>Лист1!$A$2:$A$3</c:f>
              <c:strCache>
                <c:ptCount val="2"/>
                <c:pt idx="0">
                  <c:v>Бюджет автономного округа</c:v>
                </c:pt>
                <c:pt idx="1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1337</c:v>
                </c:pt>
                <c:pt idx="1">
                  <c:v>642.6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29444930494863"/>
          <c:y val="0.19160647038685383"/>
          <c:w val="0.32744629143579751"/>
          <c:h val="0.3699258244893303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 г.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117588.2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26654.5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57729.1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86159.9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34432.6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01.01.2021 г.</c:v>
                </c:pt>
              </c:strCache>
            </c:strRef>
          </c:tx>
          <c:dLbls>
            <c:dLbl>
              <c:idx val="0"/>
              <c:layout>
                <c:manualLayout>
                  <c:x val="3.3333333333333257E-2"/>
                  <c:y val="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  <c:pt idx="0">
                  <c:v>34449</c:v>
                </c:pt>
              </c:numCache>
            </c:numRef>
          </c:val>
        </c:ser>
        <c:shape val="cylinder"/>
        <c:axId val="116106368"/>
        <c:axId val="116107904"/>
        <c:axId val="0"/>
      </c:bar3DChart>
      <c:catAx>
        <c:axId val="1161063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107904"/>
        <c:crosses val="autoZero"/>
        <c:auto val="1"/>
        <c:lblAlgn val="ctr"/>
        <c:lblOffset val="100"/>
      </c:catAx>
      <c:valAx>
        <c:axId val="116107904"/>
        <c:scaling>
          <c:orientation val="minMax"/>
        </c:scaling>
        <c:axPos val="l"/>
        <c:majorGridlines/>
        <c:numFmt formatCode="#,##0.0" sourceLinked="1"/>
        <c:tickLblPos val="nextTo"/>
        <c:crossAx val="116106368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EAB8B-57C3-41AA-A076-AB8B8BE26B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2F7E3D-6EBE-4371-9D48-A510B437D0B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 smtClean="0"/>
        </a:p>
        <a:p>
          <a:r>
            <a:rPr lang="ru-RU" sz="1600" b="1" dirty="0" smtClean="0"/>
            <a:t>Бюджет автономного округа</a:t>
          </a:r>
        </a:p>
        <a:p>
          <a:r>
            <a:rPr lang="ru-RU" sz="1600" dirty="0" smtClean="0"/>
            <a:t>+ 290 587,5 тыс. рублей</a:t>
          </a:r>
        </a:p>
        <a:p>
          <a:r>
            <a:rPr lang="ru-RU" sz="1600" dirty="0" smtClean="0"/>
            <a:t>+ 16 824,5 тыс. рублей</a:t>
          </a:r>
        </a:p>
        <a:p>
          <a:r>
            <a:rPr lang="ru-RU" sz="1600" dirty="0" smtClean="0"/>
            <a:t>- 225 792,0 тыс. рублей </a:t>
          </a:r>
        </a:p>
        <a:p>
          <a:endParaRPr lang="ru-RU" sz="1600" dirty="0"/>
        </a:p>
      </dgm:t>
    </dgm:pt>
    <dgm:pt modelId="{F51AD773-DBB4-4992-99E7-98CCEBD80F3C}" type="parTrans" cxnId="{2985E60B-B970-4D78-AEB7-EC2C3D7077D7}">
      <dgm:prSet/>
      <dgm:spPr/>
      <dgm:t>
        <a:bodyPr/>
        <a:lstStyle/>
        <a:p>
          <a:endParaRPr lang="ru-RU"/>
        </a:p>
      </dgm:t>
    </dgm:pt>
    <dgm:pt modelId="{28D21656-FE9D-46C6-A663-D1A880608DDA}" type="sibTrans" cxnId="{2985E60B-B970-4D78-AEB7-EC2C3D7077D7}">
      <dgm:prSet/>
      <dgm:spPr/>
      <dgm:t>
        <a:bodyPr/>
        <a:lstStyle/>
        <a:p>
          <a:endParaRPr lang="ru-RU"/>
        </a:p>
      </dgm:t>
    </dgm:pt>
    <dgm:pt modelId="{82254E96-1D3D-4AC1-BA1C-213FFA5F415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Доходы </a:t>
          </a:r>
        </a:p>
        <a:p>
          <a:r>
            <a:rPr lang="ru-RU" sz="1600" b="1" dirty="0" smtClean="0"/>
            <a:t>бюджета района </a:t>
          </a:r>
        </a:p>
        <a:p>
          <a:r>
            <a:rPr lang="ru-RU" sz="1600" b="1" dirty="0" smtClean="0"/>
            <a:t>на 2019 год</a:t>
          </a:r>
        </a:p>
        <a:p>
          <a:r>
            <a:rPr lang="ru-RU" sz="1600" dirty="0" smtClean="0"/>
            <a:t>+ 81 620,0 тыс. рублей</a:t>
          </a:r>
          <a:endParaRPr lang="ru-RU" sz="1600" dirty="0"/>
        </a:p>
      </dgm:t>
    </dgm:pt>
    <dgm:pt modelId="{587E55CE-B147-4698-8080-560A6FA9D788}" type="parTrans" cxnId="{32AAFE1D-69A9-4068-88C7-F38A759E4BEF}">
      <dgm:prSet/>
      <dgm:spPr/>
      <dgm:t>
        <a:bodyPr/>
        <a:lstStyle/>
        <a:p>
          <a:endParaRPr lang="ru-RU"/>
        </a:p>
      </dgm:t>
    </dgm:pt>
    <dgm:pt modelId="{ACF54010-A8D4-465C-84D5-A0486D25EE58}" type="sibTrans" cxnId="{32AAFE1D-69A9-4068-88C7-F38A759E4BEF}">
      <dgm:prSet/>
      <dgm:spPr/>
      <dgm:t>
        <a:bodyPr/>
        <a:lstStyle/>
        <a:p>
          <a:endParaRPr lang="ru-RU"/>
        </a:p>
      </dgm:t>
    </dgm:pt>
    <dgm:pt modelId="{198FBF97-DAF1-4A3D-B2B4-63EAFBF760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Расходы бюджета района:</a:t>
          </a:r>
        </a:p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Обеспечение питанием не льготной категории</a:t>
          </a:r>
        </a:p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-Обеспечение исполнения целевых показателей по заработной плате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9FE11B4-FF36-40CF-A691-04E0286C1451}" type="parTrans" cxnId="{B4108E85-6728-4C10-889F-9CDEBB14EFB3}">
      <dgm:prSet/>
      <dgm:spPr/>
      <dgm:t>
        <a:bodyPr/>
        <a:lstStyle/>
        <a:p>
          <a:endParaRPr lang="ru-RU"/>
        </a:p>
      </dgm:t>
    </dgm:pt>
    <dgm:pt modelId="{8752A02F-6E24-43F4-ADAD-A5DA64F84727}" type="sibTrans" cxnId="{B4108E85-6728-4C10-889F-9CDEBB14EFB3}">
      <dgm:prSet/>
      <dgm:spPr/>
      <dgm:t>
        <a:bodyPr/>
        <a:lstStyle/>
        <a:p>
          <a:endParaRPr lang="ru-RU"/>
        </a:p>
      </dgm:t>
    </dgm:pt>
    <dgm:pt modelId="{BAC2DF9B-209F-4E4E-8A40-5CD3D937E567}" type="pres">
      <dgm:prSet presAssocID="{6A9EAB8B-57C3-41AA-A076-AB8B8BE26B86}" presName="CompostProcess" presStyleCnt="0">
        <dgm:presLayoutVars>
          <dgm:dir/>
          <dgm:resizeHandles val="exact"/>
        </dgm:presLayoutVars>
      </dgm:prSet>
      <dgm:spPr/>
    </dgm:pt>
    <dgm:pt modelId="{4C6CD486-6590-488A-86F2-E2D70316949F}" type="pres">
      <dgm:prSet presAssocID="{6A9EAB8B-57C3-41AA-A076-AB8B8BE26B86}" presName="arrow" presStyleLbl="bgShp" presStyleIdx="0" presStyleCnt="1" custScaleX="117647" custLinFactNeighborX="-997"/>
      <dgm:spPr/>
    </dgm:pt>
    <dgm:pt modelId="{626AB212-3FF6-416D-98A4-506153770797}" type="pres">
      <dgm:prSet presAssocID="{6A9EAB8B-57C3-41AA-A076-AB8B8BE26B86}" presName="linearProcess" presStyleCnt="0"/>
      <dgm:spPr/>
    </dgm:pt>
    <dgm:pt modelId="{E7B05E6E-6967-4D05-8837-874BD251115A}" type="pres">
      <dgm:prSet presAssocID="{122F7E3D-6EBE-4371-9D48-A510B437D0B5}" presName="textNode" presStyleLbl="node1" presStyleIdx="0" presStyleCnt="3" custScaleY="243636" custLinFactX="-2983" custLinFactNeighborX="-100000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003-EBC4-430D-B5C6-5D9EE2D27F78}" type="pres">
      <dgm:prSet presAssocID="{28D21656-FE9D-46C6-A663-D1A880608DDA}" presName="sibTrans" presStyleCnt="0"/>
      <dgm:spPr/>
    </dgm:pt>
    <dgm:pt modelId="{E67D8CAC-8079-4EF7-B8EA-8160677E0A52}" type="pres">
      <dgm:prSet presAssocID="{82254E96-1D3D-4AC1-BA1C-213FFA5F4151}" presName="textNode" presStyleLbl="node1" presStyleIdx="1" presStyleCnt="3" custScaleY="151713" custLinFactNeighborX="-10643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77E5A-5C34-4AFE-B277-0E5BAB81995D}" type="pres">
      <dgm:prSet presAssocID="{ACF54010-A8D4-465C-84D5-A0486D25EE58}" presName="sibTrans" presStyleCnt="0"/>
      <dgm:spPr/>
    </dgm:pt>
    <dgm:pt modelId="{5796D330-9BDA-4998-AF13-6CAFFB24869A}" type="pres">
      <dgm:prSet presAssocID="{198FBF97-DAF1-4A3D-B2B4-63EAFBF76083}" presName="textNode" presStyleLbl="node1" presStyleIdx="2" presStyleCnt="3" custScaleY="244736" custLinFactNeighborX="-21620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BEA1A-BE3E-4717-A796-774E664CE4D8}" type="presOf" srcId="{198FBF97-DAF1-4A3D-B2B4-63EAFBF76083}" destId="{5796D330-9BDA-4998-AF13-6CAFFB24869A}" srcOrd="0" destOrd="0" presId="urn:microsoft.com/office/officeart/2005/8/layout/hProcess9"/>
    <dgm:cxn modelId="{F601BD38-AD0F-480F-826A-A74975F5F702}" type="presOf" srcId="{122F7E3D-6EBE-4371-9D48-A510B437D0B5}" destId="{E7B05E6E-6967-4D05-8837-874BD251115A}" srcOrd="0" destOrd="0" presId="urn:microsoft.com/office/officeart/2005/8/layout/hProcess9"/>
    <dgm:cxn modelId="{6957FFE4-96A2-4833-BE68-F9D1B9097C66}" type="presOf" srcId="{6A9EAB8B-57C3-41AA-A076-AB8B8BE26B86}" destId="{BAC2DF9B-209F-4E4E-8A40-5CD3D937E567}" srcOrd="0" destOrd="0" presId="urn:microsoft.com/office/officeart/2005/8/layout/hProcess9"/>
    <dgm:cxn modelId="{32AAFE1D-69A9-4068-88C7-F38A759E4BEF}" srcId="{6A9EAB8B-57C3-41AA-A076-AB8B8BE26B86}" destId="{82254E96-1D3D-4AC1-BA1C-213FFA5F4151}" srcOrd="1" destOrd="0" parTransId="{587E55CE-B147-4698-8080-560A6FA9D788}" sibTransId="{ACF54010-A8D4-465C-84D5-A0486D25EE58}"/>
    <dgm:cxn modelId="{2985E60B-B970-4D78-AEB7-EC2C3D7077D7}" srcId="{6A9EAB8B-57C3-41AA-A076-AB8B8BE26B86}" destId="{122F7E3D-6EBE-4371-9D48-A510B437D0B5}" srcOrd="0" destOrd="0" parTransId="{F51AD773-DBB4-4992-99E7-98CCEBD80F3C}" sibTransId="{28D21656-FE9D-46C6-A663-D1A880608DDA}"/>
    <dgm:cxn modelId="{B4108E85-6728-4C10-889F-9CDEBB14EFB3}" srcId="{6A9EAB8B-57C3-41AA-A076-AB8B8BE26B86}" destId="{198FBF97-DAF1-4A3D-B2B4-63EAFBF76083}" srcOrd="2" destOrd="0" parTransId="{F9FE11B4-FF36-40CF-A691-04E0286C1451}" sibTransId="{8752A02F-6E24-43F4-ADAD-A5DA64F84727}"/>
    <dgm:cxn modelId="{6A22FED1-AD14-42D7-B8D3-532718D89B2F}" type="presOf" srcId="{82254E96-1D3D-4AC1-BA1C-213FFA5F4151}" destId="{E67D8CAC-8079-4EF7-B8EA-8160677E0A52}" srcOrd="0" destOrd="0" presId="urn:microsoft.com/office/officeart/2005/8/layout/hProcess9"/>
    <dgm:cxn modelId="{F80F2130-1986-4966-B20B-4CDA38719E54}" type="presParOf" srcId="{BAC2DF9B-209F-4E4E-8A40-5CD3D937E567}" destId="{4C6CD486-6590-488A-86F2-E2D70316949F}" srcOrd="0" destOrd="0" presId="urn:microsoft.com/office/officeart/2005/8/layout/hProcess9"/>
    <dgm:cxn modelId="{39A78C1C-EA8D-4E60-A4E8-1E9CE67239E2}" type="presParOf" srcId="{BAC2DF9B-209F-4E4E-8A40-5CD3D937E567}" destId="{626AB212-3FF6-416D-98A4-506153770797}" srcOrd="1" destOrd="0" presId="urn:microsoft.com/office/officeart/2005/8/layout/hProcess9"/>
    <dgm:cxn modelId="{54292DE7-C89D-48A0-929B-6EA31B7E4242}" type="presParOf" srcId="{626AB212-3FF6-416D-98A4-506153770797}" destId="{E7B05E6E-6967-4D05-8837-874BD251115A}" srcOrd="0" destOrd="0" presId="urn:microsoft.com/office/officeart/2005/8/layout/hProcess9"/>
    <dgm:cxn modelId="{A6CA2974-EF8C-4DCD-AB98-FFA09426DEB2}" type="presParOf" srcId="{626AB212-3FF6-416D-98A4-506153770797}" destId="{4BBE4003-EBC4-430D-B5C6-5D9EE2D27F78}" srcOrd="1" destOrd="0" presId="urn:microsoft.com/office/officeart/2005/8/layout/hProcess9"/>
    <dgm:cxn modelId="{91BF6470-AA11-463A-B27C-6ECED4ACC190}" type="presParOf" srcId="{626AB212-3FF6-416D-98A4-506153770797}" destId="{E67D8CAC-8079-4EF7-B8EA-8160677E0A52}" srcOrd="2" destOrd="0" presId="urn:microsoft.com/office/officeart/2005/8/layout/hProcess9"/>
    <dgm:cxn modelId="{08321946-AAC4-4A4C-AE77-125B3383CB31}" type="presParOf" srcId="{626AB212-3FF6-416D-98A4-506153770797}" destId="{15577E5A-5C34-4AFE-B277-0E5BAB81995D}" srcOrd="3" destOrd="0" presId="urn:microsoft.com/office/officeart/2005/8/layout/hProcess9"/>
    <dgm:cxn modelId="{D8D8998F-53A1-4401-85EF-473DC36E1658}" type="presParOf" srcId="{626AB212-3FF6-416D-98A4-506153770797}" destId="{5796D330-9BDA-4998-AF13-6CAFFB2486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3A858-E776-4197-AE1A-019DAC61D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8BFD7-EEA5-4C5E-AE66-DB9960FF5EC7}">
      <dgm:prSet phldrT="[Текст]"/>
      <dgm:spPr/>
      <dgm:t>
        <a:bodyPr/>
        <a:lstStyle/>
        <a:p>
          <a:pPr algn="ctr"/>
          <a:r>
            <a:rPr lang="ru-RU" dirty="0" smtClean="0"/>
            <a:t>РФФПП</a:t>
          </a:r>
        </a:p>
        <a:p>
          <a:pPr algn="ctr"/>
          <a:r>
            <a:rPr lang="ru-RU" dirty="0" smtClean="0"/>
            <a:t>2019 – 267 228,5</a:t>
          </a:r>
        </a:p>
        <a:p>
          <a:pPr algn="ctr"/>
          <a:r>
            <a:rPr lang="ru-RU" dirty="0" smtClean="0"/>
            <a:t>2020 – 267 228,5</a:t>
          </a:r>
        </a:p>
        <a:p>
          <a:pPr algn="ctr"/>
          <a:r>
            <a:rPr lang="ru-RU" dirty="0" smtClean="0"/>
            <a:t>2021 – 267 228,5</a:t>
          </a:r>
          <a:endParaRPr lang="ru-RU" dirty="0"/>
        </a:p>
      </dgm:t>
    </dgm:pt>
    <dgm:pt modelId="{6491C9C2-CCA3-4F4A-8514-DAFA4559DEA7}" type="parTrans" cxnId="{5B6C231D-1997-4669-98B1-F036DC081DF8}">
      <dgm:prSet/>
      <dgm:spPr/>
      <dgm:t>
        <a:bodyPr/>
        <a:lstStyle/>
        <a:p>
          <a:endParaRPr lang="ru-RU"/>
        </a:p>
      </dgm:t>
    </dgm:pt>
    <dgm:pt modelId="{5CE3FD42-E521-45FA-A8A0-8932FBC20804}" type="sibTrans" cxnId="{5B6C231D-1997-4669-98B1-F036DC081DF8}">
      <dgm:prSet/>
      <dgm:spPr/>
      <dgm:t>
        <a:bodyPr/>
        <a:lstStyle/>
        <a:p>
          <a:endParaRPr lang="ru-RU"/>
        </a:p>
      </dgm:t>
    </dgm:pt>
    <dgm:pt modelId="{217C5788-E42E-4543-AB61-79AD72891253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Собственные средства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2019 – 99 416,8 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2020 – 97 957,5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2021 – 97 957,4</a:t>
          </a:r>
          <a:endParaRPr lang="ru-RU" sz="1800" b="1" dirty="0">
            <a:solidFill>
              <a:schemeClr val="tx1"/>
            </a:solidFill>
          </a:endParaRPr>
        </a:p>
      </dgm:t>
    </dgm:pt>
    <dgm:pt modelId="{E225906A-40D4-4A69-8ECF-63B4CA70BBF6}" type="parTrans" cxnId="{9EE7AEA4-1390-4C02-A30D-8DC0BAFBAC43}">
      <dgm:prSet/>
      <dgm:spPr/>
      <dgm:t>
        <a:bodyPr/>
        <a:lstStyle/>
        <a:p>
          <a:endParaRPr lang="ru-RU" dirty="0"/>
        </a:p>
      </dgm:t>
    </dgm:pt>
    <dgm:pt modelId="{EA068363-3A9A-49D8-B3F9-D92F71D34869}" type="sibTrans" cxnId="{9EE7AEA4-1390-4C02-A30D-8DC0BAFBAC43}">
      <dgm:prSet/>
      <dgm:spPr/>
      <dgm:t>
        <a:bodyPr/>
        <a:lstStyle/>
        <a:p>
          <a:endParaRPr lang="ru-RU"/>
        </a:p>
      </dgm:t>
    </dgm:pt>
    <dgm:pt modelId="{4635E2B7-E7CE-403B-A599-2E7135B3770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111 371,8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112 831,1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2021 – 112 831,2</a:t>
          </a:r>
          <a:endParaRPr lang="ru-RU" sz="1600" b="1" dirty="0">
            <a:solidFill>
              <a:schemeClr val="tx1"/>
            </a:solidFill>
          </a:endParaRPr>
        </a:p>
      </dgm:t>
    </dgm:pt>
    <dgm:pt modelId="{1F83693E-1545-4508-8B56-94B5667F3700}" type="parTrans" cxnId="{9D805ED8-E799-4DCA-BC1B-4839AEC05094}">
      <dgm:prSet/>
      <dgm:spPr/>
      <dgm:t>
        <a:bodyPr/>
        <a:lstStyle/>
        <a:p>
          <a:endParaRPr lang="ru-RU" dirty="0"/>
        </a:p>
      </dgm:t>
    </dgm:pt>
    <dgm:pt modelId="{B005879A-DEBB-4443-A1DC-9F20F3C9E1C2}" type="sibTrans" cxnId="{9D805ED8-E799-4DCA-BC1B-4839AEC05094}">
      <dgm:prSet/>
      <dgm:spPr/>
      <dgm:t>
        <a:bodyPr/>
        <a:lstStyle/>
        <a:p>
          <a:endParaRPr lang="ru-RU"/>
        </a:p>
      </dgm:t>
    </dgm:pt>
    <dgm:pt modelId="{33D73742-86D1-4CBC-8D6F-951EF5D0CEA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56 439,9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56 439,9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2021 – 56 439,9</a:t>
          </a:r>
          <a:endParaRPr lang="ru-RU" sz="1600" b="1" dirty="0">
            <a:solidFill>
              <a:schemeClr val="tx1"/>
            </a:solidFill>
          </a:endParaRPr>
        </a:p>
      </dgm:t>
    </dgm:pt>
    <dgm:pt modelId="{9935B08C-FC87-4E3B-8C1C-87548D9CEF2A}" type="parTrans" cxnId="{2F0AEE47-EEA0-470D-8B49-4E70A758E5A3}">
      <dgm:prSet/>
      <dgm:spPr/>
      <dgm:t>
        <a:bodyPr/>
        <a:lstStyle/>
        <a:p>
          <a:endParaRPr lang="ru-RU" dirty="0"/>
        </a:p>
      </dgm:t>
    </dgm:pt>
    <dgm:pt modelId="{B60A0AA2-11A5-4466-9273-5C449B4F0EA8}" type="sibTrans" cxnId="{2F0AEE47-EEA0-470D-8B49-4E70A758E5A3}">
      <dgm:prSet/>
      <dgm:spPr/>
      <dgm:t>
        <a:bodyPr/>
        <a:lstStyle/>
        <a:p>
          <a:endParaRPr lang="ru-RU"/>
        </a:p>
      </dgm:t>
    </dgm:pt>
    <dgm:pt modelId="{EA39C1AD-437D-4BE4-AE80-6BC54578B2AF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257A7C2F-0FCD-4C6E-8F3B-2109CA6E39AB}" type="parTrans" cxnId="{7BA25E57-2602-45D8-B01A-9A50728521E2}">
      <dgm:prSet/>
      <dgm:spPr/>
      <dgm:t>
        <a:bodyPr/>
        <a:lstStyle/>
        <a:p>
          <a:endParaRPr lang="ru-RU"/>
        </a:p>
      </dgm:t>
    </dgm:pt>
    <dgm:pt modelId="{A425F876-C0CF-4617-B762-397D06EC9FD8}" type="sibTrans" cxnId="{7BA25E57-2602-45D8-B01A-9A50728521E2}">
      <dgm:prSet/>
      <dgm:spPr/>
      <dgm:t>
        <a:bodyPr/>
        <a:lstStyle/>
        <a:p>
          <a:endParaRPr lang="ru-RU"/>
        </a:p>
      </dgm:t>
    </dgm:pt>
    <dgm:pt modelId="{289672F0-BA06-4428-B604-21ED96E19109}" type="pres">
      <dgm:prSet presAssocID="{55F3A858-E776-4197-AE1A-019DAC61D3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FF0D-CAE6-4F17-80CF-9BD1E6EABD46}" type="pres">
      <dgm:prSet presAssocID="{3948BFD7-EEA5-4C5E-AE66-DB9960FF5EC7}" presName="centerShape" presStyleLbl="node0" presStyleIdx="0" presStyleCnt="1" custScaleX="209567"/>
      <dgm:spPr/>
      <dgm:t>
        <a:bodyPr/>
        <a:lstStyle/>
        <a:p>
          <a:endParaRPr lang="ru-RU"/>
        </a:p>
      </dgm:t>
    </dgm:pt>
    <dgm:pt modelId="{4A5566E2-C3C8-44F5-8D26-6F5ABB012E9D}" type="pres">
      <dgm:prSet presAssocID="{E225906A-40D4-4A69-8ECF-63B4CA70BBF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3B6B435-A6EE-4A61-B267-B4650B114A48}" type="pres">
      <dgm:prSet presAssocID="{217C5788-E42E-4543-AB61-79AD72891253}" presName="node" presStyleLbl="node1" presStyleIdx="0" presStyleCnt="3" custScaleX="121217" custRadScaleRad="140450" custRadScaleInc="-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0FBB-2668-41BC-85EF-B2308F32E4F1}" type="pres">
      <dgm:prSet presAssocID="{1F83693E-1545-4508-8B56-94B5667F37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214D9D9-84E1-4B31-8C87-2157E4BB4BFA}" type="pres">
      <dgm:prSet presAssocID="{4635E2B7-E7CE-403B-A599-2E7135B37709}" presName="node" presStyleLbl="node1" presStyleIdx="1" presStyleCnt="3" custScaleX="16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A204-7A90-4BCE-B05D-56D3EFDE74C0}" type="pres">
      <dgm:prSet presAssocID="{9935B08C-FC87-4E3B-8C1C-87548D9CEF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D0D9DF-E4EA-45E7-A8EC-E62E6163F7A0}" type="pres">
      <dgm:prSet presAssocID="{33D73742-86D1-4CBC-8D6F-951EF5D0CEA5}" presName="node" presStyleLbl="node1" presStyleIdx="2" presStyleCnt="3" custScaleX="127420" custRadScaleRad="132877" custRadScaleInc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5ED8-E799-4DCA-BC1B-4839AEC05094}" srcId="{3948BFD7-EEA5-4C5E-AE66-DB9960FF5EC7}" destId="{4635E2B7-E7CE-403B-A599-2E7135B37709}" srcOrd="1" destOrd="0" parTransId="{1F83693E-1545-4508-8B56-94B5667F3700}" sibTransId="{B005879A-DEBB-4443-A1DC-9F20F3C9E1C2}"/>
    <dgm:cxn modelId="{2F0AEE47-EEA0-470D-8B49-4E70A758E5A3}" srcId="{3948BFD7-EEA5-4C5E-AE66-DB9960FF5EC7}" destId="{33D73742-86D1-4CBC-8D6F-951EF5D0CEA5}" srcOrd="2" destOrd="0" parTransId="{9935B08C-FC87-4E3B-8C1C-87548D9CEF2A}" sibTransId="{B60A0AA2-11A5-4466-9273-5C449B4F0EA8}"/>
    <dgm:cxn modelId="{2F5FC0B5-C261-4EC4-9EEE-9C8CEE41A7C8}" type="presOf" srcId="{E225906A-40D4-4A69-8ECF-63B4CA70BBF6}" destId="{4A5566E2-C3C8-44F5-8D26-6F5ABB012E9D}" srcOrd="0" destOrd="0" presId="urn:microsoft.com/office/officeart/2005/8/layout/radial4"/>
    <dgm:cxn modelId="{2AD357A5-98A7-48F9-9447-3E40F7B38022}" type="presOf" srcId="{4635E2B7-E7CE-403B-A599-2E7135B37709}" destId="{C214D9D9-84E1-4B31-8C87-2157E4BB4BFA}" srcOrd="0" destOrd="0" presId="urn:microsoft.com/office/officeart/2005/8/layout/radial4"/>
    <dgm:cxn modelId="{18A53979-0B6C-447C-A248-5943BEDB8CDC}" type="presOf" srcId="{1F83693E-1545-4508-8B56-94B5667F3700}" destId="{D80A0FBB-2668-41BC-85EF-B2308F32E4F1}" srcOrd="0" destOrd="0" presId="urn:microsoft.com/office/officeart/2005/8/layout/radial4"/>
    <dgm:cxn modelId="{F14EC143-FF4D-4833-9B8C-28C12025EA5B}" type="presOf" srcId="{55F3A858-E776-4197-AE1A-019DAC61D31E}" destId="{289672F0-BA06-4428-B604-21ED96E19109}" srcOrd="0" destOrd="0" presId="urn:microsoft.com/office/officeart/2005/8/layout/radial4"/>
    <dgm:cxn modelId="{9EE7AEA4-1390-4C02-A30D-8DC0BAFBAC43}" srcId="{3948BFD7-EEA5-4C5E-AE66-DB9960FF5EC7}" destId="{217C5788-E42E-4543-AB61-79AD72891253}" srcOrd="0" destOrd="0" parTransId="{E225906A-40D4-4A69-8ECF-63B4CA70BBF6}" sibTransId="{EA068363-3A9A-49D8-B3F9-D92F71D34869}"/>
    <dgm:cxn modelId="{359266D1-F88C-4B11-A2D2-1218D0F9F87E}" type="presOf" srcId="{3948BFD7-EEA5-4C5E-AE66-DB9960FF5EC7}" destId="{64E7FF0D-CAE6-4F17-80CF-9BD1E6EABD46}" srcOrd="0" destOrd="0" presId="urn:microsoft.com/office/officeart/2005/8/layout/radial4"/>
    <dgm:cxn modelId="{CFA3D601-85BF-43AC-AF19-0A31EC2F7CAA}" type="presOf" srcId="{9935B08C-FC87-4E3B-8C1C-87548D9CEF2A}" destId="{02ECA204-7A90-4BCE-B05D-56D3EFDE74C0}" srcOrd="0" destOrd="0" presId="urn:microsoft.com/office/officeart/2005/8/layout/radial4"/>
    <dgm:cxn modelId="{7BA25E57-2602-45D8-B01A-9A50728521E2}" srcId="{55F3A858-E776-4197-AE1A-019DAC61D31E}" destId="{EA39C1AD-437D-4BE4-AE80-6BC54578B2AF}" srcOrd="1" destOrd="0" parTransId="{257A7C2F-0FCD-4C6E-8F3B-2109CA6E39AB}" sibTransId="{A425F876-C0CF-4617-B762-397D06EC9FD8}"/>
    <dgm:cxn modelId="{F76A2E37-E1CC-4749-82A1-677C0F2730AA}" type="presOf" srcId="{33D73742-86D1-4CBC-8D6F-951EF5D0CEA5}" destId="{B1D0D9DF-E4EA-45E7-A8EC-E62E6163F7A0}" srcOrd="0" destOrd="0" presId="urn:microsoft.com/office/officeart/2005/8/layout/radial4"/>
    <dgm:cxn modelId="{5B6C231D-1997-4669-98B1-F036DC081DF8}" srcId="{55F3A858-E776-4197-AE1A-019DAC61D31E}" destId="{3948BFD7-EEA5-4C5E-AE66-DB9960FF5EC7}" srcOrd="0" destOrd="0" parTransId="{6491C9C2-CCA3-4F4A-8514-DAFA4559DEA7}" sibTransId="{5CE3FD42-E521-45FA-A8A0-8932FBC20804}"/>
    <dgm:cxn modelId="{36AF099F-922D-4EDD-BDDB-3B599007DF45}" type="presOf" srcId="{217C5788-E42E-4543-AB61-79AD72891253}" destId="{53B6B435-A6EE-4A61-B267-B4650B114A48}" srcOrd="0" destOrd="0" presId="urn:microsoft.com/office/officeart/2005/8/layout/radial4"/>
    <dgm:cxn modelId="{50A626B0-A932-463D-8833-FE2103C1CECB}" type="presParOf" srcId="{289672F0-BA06-4428-B604-21ED96E19109}" destId="{64E7FF0D-CAE6-4F17-80CF-9BD1E6EABD46}" srcOrd="0" destOrd="0" presId="urn:microsoft.com/office/officeart/2005/8/layout/radial4"/>
    <dgm:cxn modelId="{5E4CCA14-870E-44E4-A14E-AE158D55B4B8}" type="presParOf" srcId="{289672F0-BA06-4428-B604-21ED96E19109}" destId="{4A5566E2-C3C8-44F5-8D26-6F5ABB012E9D}" srcOrd="1" destOrd="0" presId="urn:microsoft.com/office/officeart/2005/8/layout/radial4"/>
    <dgm:cxn modelId="{991872B4-0CFC-48A0-84B2-4F17BFEB4E93}" type="presParOf" srcId="{289672F0-BA06-4428-B604-21ED96E19109}" destId="{53B6B435-A6EE-4A61-B267-B4650B114A48}" srcOrd="2" destOrd="0" presId="urn:microsoft.com/office/officeart/2005/8/layout/radial4"/>
    <dgm:cxn modelId="{2C53F124-F1B4-4956-A75E-B579048AEB42}" type="presParOf" srcId="{289672F0-BA06-4428-B604-21ED96E19109}" destId="{D80A0FBB-2668-41BC-85EF-B2308F32E4F1}" srcOrd="3" destOrd="0" presId="urn:microsoft.com/office/officeart/2005/8/layout/radial4"/>
    <dgm:cxn modelId="{D5BE4562-C2E2-46D8-A4C2-5EE3FB04374F}" type="presParOf" srcId="{289672F0-BA06-4428-B604-21ED96E19109}" destId="{C214D9D9-84E1-4B31-8C87-2157E4BB4BFA}" srcOrd="4" destOrd="0" presId="urn:microsoft.com/office/officeart/2005/8/layout/radial4"/>
    <dgm:cxn modelId="{D96C5886-DB2B-415E-9B06-84CA6B1621E2}" type="presParOf" srcId="{289672F0-BA06-4428-B604-21ED96E19109}" destId="{02ECA204-7A90-4BCE-B05D-56D3EFDE74C0}" srcOrd="5" destOrd="0" presId="urn:microsoft.com/office/officeart/2005/8/layout/radial4"/>
    <dgm:cxn modelId="{580DD3E0-FA28-4780-B8E5-2F85CF84894E}" type="presParOf" srcId="{289672F0-BA06-4428-B604-21ED96E19109}" destId="{B1D0D9DF-E4EA-45E7-A8EC-E62E6163F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5467B-FA14-467C-8AA5-64D1B975A04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</dgm:pt>
    <dgm:pt modelId="{679A3BD0-843C-41FE-A57E-2C1E0119C54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C67BFF-5A29-4DA0-A772-A0E7BAC5D282}" type="parTrans" cxnId="{718ED628-2EC0-4D2B-9A74-E77307F82F52}">
      <dgm:prSet/>
      <dgm:spPr/>
      <dgm:t>
        <a:bodyPr/>
        <a:lstStyle/>
        <a:p>
          <a:endParaRPr lang="ru-RU"/>
        </a:p>
      </dgm:t>
    </dgm:pt>
    <dgm:pt modelId="{2493C8A4-D071-412D-9701-E9A370C302E9}" type="sibTrans" cxnId="{718ED628-2EC0-4D2B-9A74-E77307F82F52}">
      <dgm:prSet/>
      <dgm:spPr/>
      <dgm:t>
        <a:bodyPr/>
        <a:lstStyle/>
        <a:p>
          <a:endParaRPr lang="ru-RU"/>
        </a:p>
      </dgm:t>
    </dgm:pt>
    <dgm:pt modelId="{ED894F5C-73D1-47F6-811F-FD35926F93C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D24F92-72EB-43AF-BE1D-EF491CD90DE9}" type="parTrans" cxnId="{5949A512-1BDA-496C-8413-6A657C395176}">
      <dgm:prSet/>
      <dgm:spPr/>
      <dgm:t>
        <a:bodyPr/>
        <a:lstStyle/>
        <a:p>
          <a:endParaRPr lang="ru-RU"/>
        </a:p>
      </dgm:t>
    </dgm:pt>
    <dgm:pt modelId="{9C594074-9B48-4B2E-9277-D2AF71870F36}" type="sibTrans" cxnId="{5949A512-1BDA-496C-8413-6A657C395176}">
      <dgm:prSet/>
      <dgm:spPr/>
      <dgm:t>
        <a:bodyPr/>
        <a:lstStyle/>
        <a:p>
          <a:endParaRPr lang="ru-RU"/>
        </a:p>
      </dgm:t>
    </dgm:pt>
    <dgm:pt modelId="{39DABED0-4B4B-4F81-807C-811D9A97BE2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Мероприятия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5FF548-21E4-4D31-ABEF-A2A67983D776}" type="parTrans" cxnId="{FEC64F19-CEA5-414F-9A6D-DAE1F48CAF75}">
      <dgm:prSet/>
      <dgm:spPr/>
      <dgm:t>
        <a:bodyPr/>
        <a:lstStyle/>
        <a:p>
          <a:endParaRPr lang="ru-RU"/>
        </a:p>
      </dgm:t>
    </dgm:pt>
    <dgm:pt modelId="{D3E18711-4F9E-4F24-B939-E2EACB30C12D}" type="sibTrans" cxnId="{FEC64F19-CEA5-414F-9A6D-DAE1F48CAF75}">
      <dgm:prSet/>
      <dgm:spPr/>
      <dgm:t>
        <a:bodyPr/>
        <a:lstStyle/>
        <a:p>
          <a:endParaRPr lang="ru-RU"/>
        </a:p>
      </dgm:t>
    </dgm:pt>
    <dgm:pt modelId="{766CCBFA-8FAB-4C3C-8EEF-4A4499820DB7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поддержание долговой нагрузки на бюджет района в пределах установленных бюджетным законодательством и обеспечение рационального использования привлеченных (заемных) средств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97C63A-F83D-4C48-8106-2581E6AB08A1}" type="parTrans" cxnId="{D6E3DAB4-2A7D-4406-BD69-4A470C029866}">
      <dgm:prSet/>
      <dgm:spPr/>
      <dgm:t>
        <a:bodyPr/>
        <a:lstStyle/>
        <a:p>
          <a:endParaRPr lang="ru-RU"/>
        </a:p>
      </dgm:t>
    </dgm:pt>
    <dgm:pt modelId="{98806632-C790-4F81-83BA-389435C23467}" type="sibTrans" cxnId="{D6E3DAB4-2A7D-4406-BD69-4A470C029866}">
      <dgm:prSet/>
      <dgm:spPr/>
      <dgm:t>
        <a:bodyPr/>
        <a:lstStyle/>
        <a:p>
          <a:endParaRPr lang="ru-RU"/>
        </a:p>
      </dgm:t>
    </dgm:pt>
    <dgm:pt modelId="{900A3726-74A2-4132-B1B6-AB73034AEEC3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эффективно осуществлять муниципальные заимствования;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1E751-DE09-4E11-A64E-F0AACBAFF595}" type="parTrans" cxnId="{BD7F6D77-E379-458F-8A27-7BA5AB230677}">
      <dgm:prSet/>
      <dgm:spPr/>
      <dgm:t>
        <a:bodyPr/>
        <a:lstStyle/>
        <a:p>
          <a:endParaRPr lang="ru-RU"/>
        </a:p>
      </dgm:t>
    </dgm:pt>
    <dgm:pt modelId="{B3157AF1-DE30-4780-B99B-4BC9944CEAAB}" type="sibTrans" cxnId="{BD7F6D77-E379-458F-8A27-7BA5AB230677}">
      <dgm:prSet/>
      <dgm:spPr/>
      <dgm:t>
        <a:bodyPr/>
        <a:lstStyle/>
        <a:p>
          <a:endParaRPr lang="ru-RU"/>
        </a:p>
      </dgm:t>
    </dgm:pt>
    <dgm:pt modelId="{4E01EFC5-14DC-44D9-844C-05EBC4E748B4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привлечение необходимого объема муниципальных заимствований, способных обеспечить решение социально-экономических задач развития района,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59298B-4B18-4ACB-A252-B75A647A0308}" type="parTrans" cxnId="{79543F25-2684-462A-ADC4-4D24BE1ABAC6}">
      <dgm:prSet/>
      <dgm:spPr/>
      <dgm:t>
        <a:bodyPr/>
        <a:lstStyle/>
        <a:p>
          <a:endParaRPr lang="ru-RU"/>
        </a:p>
      </dgm:t>
    </dgm:pt>
    <dgm:pt modelId="{CB2E3310-AFFD-45EF-93E3-3A0D15700421}" type="sibTrans" cxnId="{79543F25-2684-462A-ADC4-4D24BE1ABAC6}">
      <dgm:prSet/>
      <dgm:spPr/>
      <dgm:t>
        <a:bodyPr/>
        <a:lstStyle/>
        <a:p>
          <a:endParaRPr lang="ru-RU"/>
        </a:p>
      </dgm:t>
    </dgm:pt>
    <dgm:pt modelId="{EA0ECAED-BCF6-4DC6-A6EB-D487866E31B1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сохранять оптимальную долговую нагрузку на бюджет района 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B4DE2F-9B77-4C1D-85F5-8A3D68A078E8}" type="parTrans" cxnId="{CF3F1542-56E8-4EBF-AEC0-7161D7BD8620}">
      <dgm:prSet/>
      <dgm:spPr/>
      <dgm:t>
        <a:bodyPr/>
        <a:lstStyle/>
        <a:p>
          <a:endParaRPr lang="ru-RU"/>
        </a:p>
      </dgm:t>
    </dgm:pt>
    <dgm:pt modelId="{7520085B-5416-43D0-8D43-B237117752A9}" type="sibTrans" cxnId="{CF3F1542-56E8-4EBF-AEC0-7161D7BD8620}">
      <dgm:prSet/>
      <dgm:spPr/>
      <dgm:t>
        <a:bodyPr/>
        <a:lstStyle/>
        <a:p>
          <a:endParaRPr lang="ru-RU"/>
        </a:p>
      </dgm:t>
    </dgm:pt>
    <dgm:pt modelId="{22C5DEBE-5B8C-4D0F-B4B8-3732403EC99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привлечение в 2019-2021 годах заемные средства на покрытие дефицита бюджета, а также на финансирование мероприятий по осуществлению досрочного завоза продукции (товаров) в населенные пункты на территории Кондинского района с ограниченными сроками завоза грузов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A5C93F-5FA7-42FB-9E75-429B96A9B80F}" type="parTrans" cxnId="{998764D9-5D2B-45AB-BE9C-4F0BB8BCB207}">
      <dgm:prSet/>
      <dgm:spPr/>
      <dgm:t>
        <a:bodyPr/>
        <a:lstStyle/>
        <a:p>
          <a:endParaRPr lang="ru-RU"/>
        </a:p>
      </dgm:t>
    </dgm:pt>
    <dgm:pt modelId="{F05E5BE1-7065-42AF-B11F-948DCB0B3F73}" type="sibTrans" cxnId="{998764D9-5D2B-45AB-BE9C-4F0BB8BCB207}">
      <dgm:prSet/>
      <dgm:spPr/>
      <dgm:t>
        <a:bodyPr/>
        <a:lstStyle/>
        <a:p>
          <a:endParaRPr lang="ru-RU"/>
        </a:p>
      </dgm:t>
    </dgm:pt>
    <dgm:pt modelId="{3569D0D2-786A-466E-A534-9EC28B5B1B90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размещение информации о муниципальном долге в СМИ </a:t>
          </a:r>
          <a:endParaRPr lang="ru-RU" sz="18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C08D7-DC9E-4009-96F1-98E351944AAD}" type="parTrans" cxnId="{72CA4ED2-B2BC-43E9-B799-942CBDB7B94F}">
      <dgm:prSet/>
      <dgm:spPr/>
      <dgm:t>
        <a:bodyPr/>
        <a:lstStyle/>
        <a:p>
          <a:endParaRPr lang="ru-RU"/>
        </a:p>
      </dgm:t>
    </dgm:pt>
    <dgm:pt modelId="{82E039F9-14DF-422B-B9FA-17B344EA06C5}" type="sibTrans" cxnId="{72CA4ED2-B2BC-43E9-B799-942CBDB7B94F}">
      <dgm:prSet/>
      <dgm:spPr/>
      <dgm:t>
        <a:bodyPr/>
        <a:lstStyle/>
        <a:p>
          <a:endParaRPr lang="ru-RU"/>
        </a:p>
      </dgm:t>
    </dgm:pt>
    <dgm:pt modelId="{32E176B5-EB8B-4EFC-915F-F79F44C100A3}" type="pres">
      <dgm:prSet presAssocID="{E825467B-FA14-467C-8AA5-64D1B975A04E}" presName="linearFlow" presStyleCnt="0">
        <dgm:presLayoutVars>
          <dgm:dir/>
          <dgm:animLvl val="lvl"/>
          <dgm:resizeHandles val="exact"/>
        </dgm:presLayoutVars>
      </dgm:prSet>
      <dgm:spPr/>
    </dgm:pt>
    <dgm:pt modelId="{DB6A4513-21D9-454B-A240-DE70B96BA44E}" type="pres">
      <dgm:prSet presAssocID="{679A3BD0-843C-41FE-A57E-2C1E0119C54C}" presName="composite" presStyleCnt="0"/>
      <dgm:spPr/>
    </dgm:pt>
    <dgm:pt modelId="{06EB0375-E99F-4660-99FF-DDDD727E931A}" type="pres">
      <dgm:prSet presAssocID="{679A3BD0-843C-41FE-A57E-2C1E0119C54C}" presName="parentText" presStyleLbl="alignNode1" presStyleIdx="0" presStyleCnt="3" custLinFactNeighborY="-34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60A56-49C8-4381-8A5D-D835FFEDA0F7}" type="pres">
      <dgm:prSet presAssocID="{679A3BD0-843C-41FE-A57E-2C1E0119C54C}" presName="descendantText" presStyleLbl="alignAcc1" presStyleIdx="0" presStyleCnt="3" custScaleY="96557" custLinFactNeighborX="281" custLinFactNeighborY="-19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DDB6C-EA39-4FE2-A801-6920FA40D921}" type="pres">
      <dgm:prSet presAssocID="{2493C8A4-D071-412D-9701-E9A370C302E9}" presName="sp" presStyleCnt="0"/>
      <dgm:spPr/>
    </dgm:pt>
    <dgm:pt modelId="{52C51D2D-A5A3-4D51-BB08-2B4DBD0800F6}" type="pres">
      <dgm:prSet presAssocID="{ED894F5C-73D1-47F6-811F-FD35926F93C0}" presName="composite" presStyleCnt="0"/>
      <dgm:spPr/>
    </dgm:pt>
    <dgm:pt modelId="{2F0DF47D-C112-4496-98DF-7F28EECC8147}" type="pres">
      <dgm:prSet presAssocID="{ED894F5C-73D1-47F6-811F-FD35926F93C0}" presName="parentText" presStyleLbl="alignNode1" presStyleIdx="1" presStyleCnt="3" custLinFactNeighborY="-16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22999-E67C-47F5-A9AA-162FD5DC2234}" type="pres">
      <dgm:prSet presAssocID="{ED894F5C-73D1-47F6-811F-FD35926F93C0}" presName="descendantText" presStyleLbl="alignAcc1" presStyleIdx="1" presStyleCnt="3" custScaleY="79361" custLinFactNeighborX="281" custLinFactNeighborY="-35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921D-699C-4559-8EA0-CDC214A4A5C6}" type="pres">
      <dgm:prSet presAssocID="{9C594074-9B48-4B2E-9277-D2AF71870F36}" presName="sp" presStyleCnt="0"/>
      <dgm:spPr/>
    </dgm:pt>
    <dgm:pt modelId="{0947E32B-85CC-4827-A8D8-353C0C1A6FA3}" type="pres">
      <dgm:prSet presAssocID="{39DABED0-4B4B-4F81-807C-811D9A97BE2E}" presName="composite" presStyleCnt="0"/>
      <dgm:spPr/>
    </dgm:pt>
    <dgm:pt modelId="{C213A020-1B59-447C-97DE-C8549220F8C6}" type="pres">
      <dgm:prSet presAssocID="{39DABED0-4B4B-4F81-807C-811D9A97BE2E}" presName="parentText" presStyleLbl="alignNode1" presStyleIdx="2" presStyleCnt="3" custLinFactNeighborY="-94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04549-F2FF-41EC-B541-E7F2C87F5220}" type="pres">
      <dgm:prSet presAssocID="{39DABED0-4B4B-4F81-807C-811D9A97BE2E}" presName="descendantText" presStyleLbl="alignAcc1" presStyleIdx="2" presStyleCnt="3" custScaleY="311428" custLinFactNeighborX="281" custLinFactNeighborY="-3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64F19-CEA5-414F-9A6D-DAE1F48CAF75}" srcId="{E825467B-FA14-467C-8AA5-64D1B975A04E}" destId="{39DABED0-4B4B-4F81-807C-811D9A97BE2E}" srcOrd="2" destOrd="0" parTransId="{DF5FF548-21E4-4D31-ABEF-A2A67983D776}" sibTransId="{D3E18711-4F9E-4F24-B939-E2EACB30C12D}"/>
    <dgm:cxn modelId="{72CA4ED2-B2BC-43E9-B799-942CBDB7B94F}" srcId="{39DABED0-4B4B-4F81-807C-811D9A97BE2E}" destId="{3569D0D2-786A-466E-A534-9EC28B5B1B90}" srcOrd="2" destOrd="0" parTransId="{030C08D7-DC9E-4009-96F1-98E351944AAD}" sibTransId="{82E039F9-14DF-422B-B9FA-17B344EA06C5}"/>
    <dgm:cxn modelId="{FDD2A67B-6CB1-46A9-9E5C-092B6AE496D8}" type="presOf" srcId="{22C5DEBE-5B8C-4D0F-B4B8-3732403EC99E}" destId="{AA204549-F2FF-41EC-B541-E7F2C87F5220}" srcOrd="0" destOrd="1" presId="urn:microsoft.com/office/officeart/2005/8/layout/chevron2"/>
    <dgm:cxn modelId="{9056017C-345C-40D5-A5B6-0F3047694845}" type="presOf" srcId="{EA0ECAED-BCF6-4DC6-A6EB-D487866E31B1}" destId="{16322999-E67C-47F5-A9AA-162FD5DC2234}" srcOrd="0" destOrd="1" presId="urn:microsoft.com/office/officeart/2005/8/layout/chevron2"/>
    <dgm:cxn modelId="{CF3F1542-56E8-4EBF-AEC0-7161D7BD8620}" srcId="{ED894F5C-73D1-47F6-811F-FD35926F93C0}" destId="{EA0ECAED-BCF6-4DC6-A6EB-D487866E31B1}" srcOrd="1" destOrd="0" parTransId="{04B4DE2F-9B77-4C1D-85F5-8A3D68A078E8}" sibTransId="{7520085B-5416-43D0-8D43-B237117752A9}"/>
    <dgm:cxn modelId="{AD07E078-9014-4C51-AC6B-84E33527D175}" type="presOf" srcId="{766CCBFA-8FAB-4C3C-8EEF-4A4499820DB7}" destId="{D2C60A56-49C8-4381-8A5D-D835FFEDA0F7}" srcOrd="0" destOrd="0" presId="urn:microsoft.com/office/officeart/2005/8/layout/chevron2"/>
    <dgm:cxn modelId="{DE9B486A-2D03-4B61-9B0B-B28A552A86BF}" type="presOf" srcId="{39DABED0-4B4B-4F81-807C-811D9A97BE2E}" destId="{C213A020-1B59-447C-97DE-C8549220F8C6}" srcOrd="0" destOrd="0" presId="urn:microsoft.com/office/officeart/2005/8/layout/chevron2"/>
    <dgm:cxn modelId="{D6E3DAB4-2A7D-4406-BD69-4A470C029866}" srcId="{679A3BD0-843C-41FE-A57E-2C1E0119C54C}" destId="{766CCBFA-8FAB-4C3C-8EEF-4A4499820DB7}" srcOrd="0" destOrd="0" parTransId="{2597C63A-F83D-4C48-8106-2581E6AB08A1}" sibTransId="{98806632-C790-4F81-83BA-389435C23467}"/>
    <dgm:cxn modelId="{5949A512-1BDA-496C-8413-6A657C395176}" srcId="{E825467B-FA14-467C-8AA5-64D1B975A04E}" destId="{ED894F5C-73D1-47F6-811F-FD35926F93C0}" srcOrd="1" destOrd="0" parTransId="{B2D24F92-72EB-43AF-BE1D-EF491CD90DE9}" sibTransId="{9C594074-9B48-4B2E-9277-D2AF71870F36}"/>
    <dgm:cxn modelId="{C0709D3D-6AAE-483C-9E6D-60E992228B6B}" type="presOf" srcId="{900A3726-74A2-4132-B1B6-AB73034AEEC3}" destId="{16322999-E67C-47F5-A9AA-162FD5DC2234}" srcOrd="0" destOrd="0" presId="urn:microsoft.com/office/officeart/2005/8/layout/chevron2"/>
    <dgm:cxn modelId="{98DE144F-4571-481B-8877-86498AA786FD}" type="presOf" srcId="{ED894F5C-73D1-47F6-811F-FD35926F93C0}" destId="{2F0DF47D-C112-4496-98DF-7F28EECC8147}" srcOrd="0" destOrd="0" presId="urn:microsoft.com/office/officeart/2005/8/layout/chevron2"/>
    <dgm:cxn modelId="{21D087DE-F2A6-45AC-9DE6-75CA027D8302}" type="presOf" srcId="{E825467B-FA14-467C-8AA5-64D1B975A04E}" destId="{32E176B5-EB8B-4EFC-915F-F79F44C100A3}" srcOrd="0" destOrd="0" presId="urn:microsoft.com/office/officeart/2005/8/layout/chevron2"/>
    <dgm:cxn modelId="{AC916DAF-AF3B-4BF7-BD75-30EF692AC15E}" type="presOf" srcId="{3569D0D2-786A-466E-A534-9EC28B5B1B90}" destId="{AA204549-F2FF-41EC-B541-E7F2C87F5220}" srcOrd="0" destOrd="2" presId="urn:microsoft.com/office/officeart/2005/8/layout/chevron2"/>
    <dgm:cxn modelId="{489C193E-213B-44AB-98D4-DC314706699C}" type="presOf" srcId="{4E01EFC5-14DC-44D9-844C-05EBC4E748B4}" destId="{AA204549-F2FF-41EC-B541-E7F2C87F5220}" srcOrd="0" destOrd="0" presId="urn:microsoft.com/office/officeart/2005/8/layout/chevron2"/>
    <dgm:cxn modelId="{DB9F5283-A1BF-4222-AC4E-D7AF63AC04C1}" type="presOf" srcId="{679A3BD0-843C-41FE-A57E-2C1E0119C54C}" destId="{06EB0375-E99F-4660-99FF-DDDD727E931A}" srcOrd="0" destOrd="0" presId="urn:microsoft.com/office/officeart/2005/8/layout/chevron2"/>
    <dgm:cxn modelId="{79543F25-2684-462A-ADC4-4D24BE1ABAC6}" srcId="{39DABED0-4B4B-4F81-807C-811D9A97BE2E}" destId="{4E01EFC5-14DC-44D9-844C-05EBC4E748B4}" srcOrd="0" destOrd="0" parTransId="{BF59298B-4B18-4ACB-A252-B75A647A0308}" sibTransId="{CB2E3310-AFFD-45EF-93E3-3A0D15700421}"/>
    <dgm:cxn modelId="{718ED628-2EC0-4D2B-9A74-E77307F82F52}" srcId="{E825467B-FA14-467C-8AA5-64D1B975A04E}" destId="{679A3BD0-843C-41FE-A57E-2C1E0119C54C}" srcOrd="0" destOrd="0" parTransId="{E5C67BFF-5A29-4DA0-A772-A0E7BAC5D282}" sibTransId="{2493C8A4-D071-412D-9701-E9A370C302E9}"/>
    <dgm:cxn modelId="{998764D9-5D2B-45AB-BE9C-4F0BB8BCB207}" srcId="{39DABED0-4B4B-4F81-807C-811D9A97BE2E}" destId="{22C5DEBE-5B8C-4D0F-B4B8-3732403EC99E}" srcOrd="1" destOrd="0" parTransId="{45A5C93F-5FA7-42FB-9E75-429B96A9B80F}" sibTransId="{F05E5BE1-7065-42AF-B11F-948DCB0B3F73}"/>
    <dgm:cxn modelId="{BD7F6D77-E379-458F-8A27-7BA5AB230677}" srcId="{ED894F5C-73D1-47F6-811F-FD35926F93C0}" destId="{900A3726-74A2-4132-B1B6-AB73034AEEC3}" srcOrd="0" destOrd="0" parTransId="{DD01E751-DE09-4E11-A64E-F0AACBAFF595}" sibTransId="{B3157AF1-DE30-4780-B99B-4BC9944CEAAB}"/>
    <dgm:cxn modelId="{CFF37F29-E086-4BC8-8254-4A5D6716A2A6}" type="presParOf" srcId="{32E176B5-EB8B-4EFC-915F-F79F44C100A3}" destId="{DB6A4513-21D9-454B-A240-DE70B96BA44E}" srcOrd="0" destOrd="0" presId="urn:microsoft.com/office/officeart/2005/8/layout/chevron2"/>
    <dgm:cxn modelId="{EE083FB6-045A-4272-BA77-DABFDB23F2A0}" type="presParOf" srcId="{DB6A4513-21D9-454B-A240-DE70B96BA44E}" destId="{06EB0375-E99F-4660-99FF-DDDD727E931A}" srcOrd="0" destOrd="0" presId="urn:microsoft.com/office/officeart/2005/8/layout/chevron2"/>
    <dgm:cxn modelId="{393EF177-77E4-4688-860A-B577499601EB}" type="presParOf" srcId="{DB6A4513-21D9-454B-A240-DE70B96BA44E}" destId="{D2C60A56-49C8-4381-8A5D-D835FFEDA0F7}" srcOrd="1" destOrd="0" presId="urn:microsoft.com/office/officeart/2005/8/layout/chevron2"/>
    <dgm:cxn modelId="{98F7FE7B-9072-42E6-B73F-4BB6DF9C8DF9}" type="presParOf" srcId="{32E176B5-EB8B-4EFC-915F-F79F44C100A3}" destId="{F76DDB6C-EA39-4FE2-A801-6920FA40D921}" srcOrd="1" destOrd="0" presId="urn:microsoft.com/office/officeart/2005/8/layout/chevron2"/>
    <dgm:cxn modelId="{4E35A1CA-9983-4211-8FED-C28068BA07FE}" type="presParOf" srcId="{32E176B5-EB8B-4EFC-915F-F79F44C100A3}" destId="{52C51D2D-A5A3-4D51-BB08-2B4DBD0800F6}" srcOrd="2" destOrd="0" presId="urn:microsoft.com/office/officeart/2005/8/layout/chevron2"/>
    <dgm:cxn modelId="{E18DF6C8-9AE2-4DA0-8E8C-8C1A510BEB7B}" type="presParOf" srcId="{52C51D2D-A5A3-4D51-BB08-2B4DBD0800F6}" destId="{2F0DF47D-C112-4496-98DF-7F28EECC8147}" srcOrd="0" destOrd="0" presId="urn:microsoft.com/office/officeart/2005/8/layout/chevron2"/>
    <dgm:cxn modelId="{C7FF546B-C4E9-4356-952F-CE38B88CF161}" type="presParOf" srcId="{52C51D2D-A5A3-4D51-BB08-2B4DBD0800F6}" destId="{16322999-E67C-47F5-A9AA-162FD5DC2234}" srcOrd="1" destOrd="0" presId="urn:microsoft.com/office/officeart/2005/8/layout/chevron2"/>
    <dgm:cxn modelId="{BBBBBDA8-8918-44EE-A482-759A2CAA1F75}" type="presParOf" srcId="{32E176B5-EB8B-4EFC-915F-F79F44C100A3}" destId="{01CA921D-699C-4559-8EA0-CDC214A4A5C6}" srcOrd="3" destOrd="0" presId="urn:microsoft.com/office/officeart/2005/8/layout/chevron2"/>
    <dgm:cxn modelId="{E42C80AD-F012-4171-A904-9A2FF2546E0F}" type="presParOf" srcId="{32E176B5-EB8B-4EFC-915F-F79F44C100A3}" destId="{0947E32B-85CC-4827-A8D8-353C0C1A6FA3}" srcOrd="4" destOrd="0" presId="urn:microsoft.com/office/officeart/2005/8/layout/chevron2"/>
    <dgm:cxn modelId="{39B3E136-58C1-4A2F-BB59-6CC0AAAC121F}" type="presParOf" srcId="{0947E32B-85CC-4827-A8D8-353C0C1A6FA3}" destId="{C213A020-1B59-447C-97DE-C8549220F8C6}" srcOrd="0" destOrd="0" presId="urn:microsoft.com/office/officeart/2005/8/layout/chevron2"/>
    <dgm:cxn modelId="{D47ACA9A-007B-46FA-B27A-E51E088ABE3E}" type="presParOf" srcId="{0947E32B-85CC-4827-A8D8-353C0C1A6FA3}" destId="{AA204549-F2FF-41EC-B541-E7F2C87F522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1FDE3-AC29-476C-BCED-FA8BB85A086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97EF6-65F2-46B6-8EA7-166603D05D9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</dgm:t>
    </dgm:pt>
    <dgm:pt modelId="{A385FA80-BBBD-460A-A3F8-0EA7AE5BD1BF}" type="parTrans" cxnId="{28DEA515-F3B0-4CD3-B268-1BF1FB6D5D0D}">
      <dgm:prSet/>
      <dgm:spPr/>
      <dgm:t>
        <a:bodyPr/>
        <a:lstStyle/>
        <a:p>
          <a:endParaRPr lang="ru-RU"/>
        </a:p>
      </dgm:t>
    </dgm:pt>
    <dgm:pt modelId="{FBF237D5-38AE-4984-BB52-22D3F5DEED97}" type="sibTrans" cxnId="{28DEA515-F3B0-4CD3-B268-1BF1FB6D5D0D}">
      <dgm:prSet/>
      <dgm:spPr/>
      <dgm:t>
        <a:bodyPr/>
        <a:lstStyle/>
        <a:p>
          <a:endParaRPr lang="ru-RU"/>
        </a:p>
      </dgm:t>
    </dgm:pt>
    <dgm:pt modelId="{DC0F2CB3-AF58-4026-A2B0-5AE3C8A26B5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2019-2021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населенных пунктов)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</a:p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2021 год – 100,0 тыс. рублей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AFF82-A0FF-4080-8A19-478BEDD93BF6}" type="parTrans" cxnId="{25818AD7-85C8-4D94-BA2C-FCD9677DB0AA}">
      <dgm:prSet/>
      <dgm:spPr/>
      <dgm:t>
        <a:bodyPr/>
        <a:lstStyle/>
        <a:p>
          <a:endParaRPr lang="ru-RU"/>
        </a:p>
      </dgm:t>
    </dgm:pt>
    <dgm:pt modelId="{2E9F4422-A21A-45FD-8795-BB7607C4CB4E}" type="sibTrans" cxnId="{25818AD7-85C8-4D94-BA2C-FCD9677DB0AA}">
      <dgm:prSet/>
      <dgm:spPr/>
      <dgm:t>
        <a:bodyPr/>
        <a:lstStyle/>
        <a:p>
          <a:endParaRPr lang="ru-RU"/>
        </a:p>
      </dgm:t>
    </dgm:pt>
    <dgm:pt modelId="{C38954A1-164C-4DF3-A641-5A9022FC4A02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just"/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Начиная  2018 года муниципальные образования Кондинского района разработали муниципальные правовые акты, учитывающие элементы инициативного бюджетирования при формировании расходных обязательств. </a:t>
          </a:r>
        </a:p>
        <a:p>
          <a:pPr algn="just"/>
          <a:r>
            <a: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AF283-8B15-4829-AF72-308D8FE9EF25}" type="parTrans" cxnId="{AB76179A-753D-4E25-84C6-6F5292080C64}">
      <dgm:prSet/>
      <dgm:spPr/>
      <dgm:t>
        <a:bodyPr/>
        <a:lstStyle/>
        <a:p>
          <a:endParaRPr lang="ru-RU"/>
        </a:p>
      </dgm:t>
    </dgm:pt>
    <dgm:pt modelId="{A39F6234-BDFB-4DE4-A5CC-038B52470392}" type="sibTrans" cxnId="{AB76179A-753D-4E25-84C6-6F5292080C64}">
      <dgm:prSet/>
      <dgm:spPr/>
      <dgm:t>
        <a:bodyPr/>
        <a:lstStyle/>
        <a:p>
          <a:endParaRPr lang="ru-RU"/>
        </a:p>
      </dgm:t>
    </dgm:pt>
    <dgm:pt modelId="{2599E68D-A472-4347-AD17-75DBA4AC0B42}" type="pres">
      <dgm:prSet presAssocID="{5EB1FDE3-AC29-476C-BCED-FA8BB85A0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24484-6D16-4250-9152-8ED9E006002A}" type="pres">
      <dgm:prSet presAssocID="{E1F97EF6-65F2-46B6-8EA7-166603D05D90}" presName="roof" presStyleLbl="dkBgShp" presStyleIdx="0" presStyleCnt="2"/>
      <dgm:spPr/>
      <dgm:t>
        <a:bodyPr/>
        <a:lstStyle/>
        <a:p>
          <a:endParaRPr lang="ru-RU"/>
        </a:p>
      </dgm:t>
    </dgm:pt>
    <dgm:pt modelId="{A9205EB2-B2BC-4A5C-B2AC-7BECE07ED086}" type="pres">
      <dgm:prSet presAssocID="{E1F97EF6-65F2-46B6-8EA7-166603D05D90}" presName="pillars" presStyleCnt="0"/>
      <dgm:spPr/>
    </dgm:pt>
    <dgm:pt modelId="{83DF1F0B-32F5-4287-B082-43F129F99D98}" type="pres">
      <dgm:prSet presAssocID="{E1F97EF6-65F2-46B6-8EA7-166603D05D90}" presName="pillar1" presStyleLbl="node1" presStyleIdx="0" presStyleCnt="2" custScaleY="107816" custLinFactNeighborX="-147" custLinFactNeighborY="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FB76-1BC4-412C-9BDB-FAF72A6A8217}" type="pres">
      <dgm:prSet presAssocID="{DC0F2CB3-AF58-4026-A2B0-5AE3C8A26B50}" presName="pillarX" presStyleLbl="node1" presStyleIdx="1" presStyleCnt="2" custScaleY="10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350F-42EF-4F8B-B128-90B1135EE45B}" type="pres">
      <dgm:prSet presAssocID="{E1F97EF6-65F2-46B6-8EA7-166603D05D90}" presName="base" presStyleLbl="dkBgShp" presStyleIdx="1" presStyleCnt="2" custFlipVert="1" custScaleY="13421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9ACAB70C-2787-446E-B006-73B4AD5036BB}" type="presOf" srcId="{DC0F2CB3-AF58-4026-A2B0-5AE3C8A26B50}" destId="{0DDBFB76-1BC4-412C-9BDB-FAF72A6A8217}" srcOrd="0" destOrd="0" presId="urn:microsoft.com/office/officeart/2005/8/layout/hList3"/>
    <dgm:cxn modelId="{50E40C97-BE8B-4685-8375-FC7B91A2F657}" type="presOf" srcId="{E1F97EF6-65F2-46B6-8EA7-166603D05D90}" destId="{ABF24484-6D16-4250-9152-8ED9E006002A}" srcOrd="0" destOrd="0" presId="urn:microsoft.com/office/officeart/2005/8/layout/hList3"/>
    <dgm:cxn modelId="{25818AD7-85C8-4D94-BA2C-FCD9677DB0AA}" srcId="{E1F97EF6-65F2-46B6-8EA7-166603D05D90}" destId="{DC0F2CB3-AF58-4026-A2B0-5AE3C8A26B50}" srcOrd="1" destOrd="0" parTransId="{23DAFF82-A0FF-4080-8A19-478BEDD93BF6}" sibTransId="{2E9F4422-A21A-45FD-8795-BB7607C4CB4E}"/>
    <dgm:cxn modelId="{28DEA515-F3B0-4CD3-B268-1BF1FB6D5D0D}" srcId="{5EB1FDE3-AC29-476C-BCED-FA8BB85A0867}" destId="{E1F97EF6-65F2-46B6-8EA7-166603D05D90}" srcOrd="0" destOrd="0" parTransId="{A385FA80-BBBD-460A-A3F8-0EA7AE5BD1BF}" sibTransId="{FBF237D5-38AE-4984-BB52-22D3F5DEED97}"/>
    <dgm:cxn modelId="{A21DE363-D486-420E-AC33-A1C07179359A}" type="presOf" srcId="{5EB1FDE3-AC29-476C-BCED-FA8BB85A0867}" destId="{2599E68D-A472-4347-AD17-75DBA4AC0B42}" srcOrd="0" destOrd="0" presId="urn:microsoft.com/office/officeart/2005/8/layout/hList3"/>
    <dgm:cxn modelId="{89FD68A4-6942-4FD6-97B9-D2D595F6ED93}" type="presOf" srcId="{C38954A1-164C-4DF3-A641-5A9022FC4A02}" destId="{83DF1F0B-32F5-4287-B082-43F129F99D98}" srcOrd="0" destOrd="0" presId="urn:microsoft.com/office/officeart/2005/8/layout/hList3"/>
    <dgm:cxn modelId="{AB76179A-753D-4E25-84C6-6F5292080C64}" srcId="{E1F97EF6-65F2-46B6-8EA7-166603D05D90}" destId="{C38954A1-164C-4DF3-A641-5A9022FC4A02}" srcOrd="0" destOrd="0" parTransId="{C72AF283-8B15-4829-AF72-308D8FE9EF25}" sibTransId="{A39F6234-BDFB-4DE4-A5CC-038B52470392}"/>
    <dgm:cxn modelId="{5ED27756-F716-46C1-AF8C-AA2626BF0A79}" type="presParOf" srcId="{2599E68D-A472-4347-AD17-75DBA4AC0B42}" destId="{ABF24484-6D16-4250-9152-8ED9E006002A}" srcOrd="0" destOrd="0" presId="urn:microsoft.com/office/officeart/2005/8/layout/hList3"/>
    <dgm:cxn modelId="{210A8D42-5E0B-472E-99FC-AAD80E6E8F94}" type="presParOf" srcId="{2599E68D-A472-4347-AD17-75DBA4AC0B42}" destId="{A9205EB2-B2BC-4A5C-B2AC-7BECE07ED086}" srcOrd="1" destOrd="0" presId="urn:microsoft.com/office/officeart/2005/8/layout/hList3"/>
    <dgm:cxn modelId="{3A2355D6-B959-4D5F-A323-C3A44ABB039A}" type="presParOf" srcId="{A9205EB2-B2BC-4A5C-B2AC-7BECE07ED086}" destId="{83DF1F0B-32F5-4287-B082-43F129F99D98}" srcOrd="0" destOrd="0" presId="urn:microsoft.com/office/officeart/2005/8/layout/hList3"/>
    <dgm:cxn modelId="{AF329B26-FD83-4468-B872-EC21E12F3366}" type="presParOf" srcId="{A9205EB2-B2BC-4A5C-B2AC-7BECE07ED086}" destId="{0DDBFB76-1BC4-412C-9BDB-FAF72A6A8217}" srcOrd="1" destOrd="0" presId="urn:microsoft.com/office/officeart/2005/8/layout/hList3"/>
    <dgm:cxn modelId="{541183C1-75CF-4B19-9AB5-BD6DF76866E6}" type="presParOf" srcId="{2599E68D-A472-4347-AD17-75DBA4AC0B42}" destId="{9ED9350F-42EF-4F8B-B128-90B1135EE4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0.0028</cdr:y>
    </cdr:from>
    <cdr:to>
      <cdr:x>0.08621</cdr:x>
      <cdr:y>0.04207</cdr:y>
    </cdr:to>
    <cdr:sp macro="" textlink="">
      <cdr:nvSpPr>
        <cdr:cNvPr id="2" name="object 12"/>
        <cdr:cNvSpPr txBox="1"/>
      </cdr:nvSpPr>
      <cdr:spPr>
        <a:xfrm xmlns:a="http://schemas.openxmlformats.org/drawingml/2006/main" rot="10800000" flipV="1">
          <a:off x="0" y="15388"/>
          <a:ext cx="7620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ru-RU" sz="1400" b="1" i="1" dirty="0" smtClean="0">
              <a:latin typeface="Times New Roman"/>
              <a:cs typeface="Times New Roman"/>
            </a:rPr>
            <a:t>млн.руб.</a:t>
          </a:r>
          <a:endParaRPr sz="1600" b="1" i="1" dirty="0"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A3E5-050E-4514-9BFF-466024F5478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9C10-C0D2-491D-8D81-FF2195B8F3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65FE-0035-46D5-958C-1B2A5EB669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20063-126B-4E1A-902E-46E9CF205E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CD3-45E8-4F0B-8375-54AEC65576C0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C830-594E-4E56-B8CA-6B1DB07CC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FC87-2549-49CD-9C9D-4EB8F1FC4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5D38C-9E48-4BF3-B037-B203F2F79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FC32-6067-4961-A917-E60762C539D7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650-7813-44A8-A59D-8D9A615417B4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A0D-2248-427F-A845-05D5A5F191DD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58F-01A0-4BBA-A334-322E2C834BC1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4FBD-0C1F-4A6B-B8B5-EFC3A18396DC}" type="datetime1">
              <a:rPr lang="en-US" smtClean="0"/>
              <a:pPr>
                <a:defRPr/>
              </a:pPr>
              <a:t>12/12/2018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9D3-A39D-4ADC-861B-E86BF9AF5A00}" type="datetime1">
              <a:rPr lang="en-US" smtClean="0"/>
              <a:pPr>
                <a:defRPr/>
              </a:pPr>
              <a:t>12/12/2018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4CE-80A5-46EE-8FF9-30E637E04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5F04-1A0C-4170-9D4D-76DE13523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5599-1307-4511-AE4F-965F2BF42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A486-11B5-4D7E-A569-566960F2B737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DAE-5335-458A-9A65-6729FF770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.jpe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6.png"/><Relationship Id="rId15" Type="http://schemas.openxmlformats.org/officeDocument/2006/relationships/image" Target="../media/image48.jpe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jpeg"/><Relationship Id="rId7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.jpeg"/><Relationship Id="rId4" Type="http://schemas.openxmlformats.org/officeDocument/2006/relationships/image" Target="../media/image19.png"/><Relationship Id="rId9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18" Type="http://schemas.openxmlformats.org/officeDocument/2006/relationships/image" Target="../media/image6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4.png"/><Relationship Id="rId16" Type="http://schemas.openxmlformats.org/officeDocument/2006/relationships/image" Target="../media/image86.png"/><Relationship Id="rId20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8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19" Type="http://schemas.openxmlformats.org/officeDocument/2006/relationships/image" Target="../media/image88.jpeg"/><Relationship Id="rId4" Type="http://schemas.openxmlformats.org/officeDocument/2006/relationships/image" Target="../media/image76.png"/><Relationship Id="rId9" Type="http://schemas.openxmlformats.org/officeDocument/2006/relationships/image" Target="../media/image16.png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jpe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12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24.png"/><Relationship Id="rId5" Type="http://schemas.openxmlformats.org/officeDocument/2006/relationships/image" Target="../media/image99.png"/><Relationship Id="rId15" Type="http://schemas.openxmlformats.org/officeDocument/2006/relationships/image" Target="../media/image105.jpeg"/><Relationship Id="rId10" Type="http://schemas.openxmlformats.org/officeDocument/2006/relationships/image" Target="../media/image102.png"/><Relationship Id="rId4" Type="http://schemas.openxmlformats.org/officeDocument/2006/relationships/image" Target="../media/image19.png"/><Relationship Id="rId9" Type="http://schemas.openxmlformats.org/officeDocument/2006/relationships/image" Target="../media/image101.png"/><Relationship Id="rId1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78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33" Type="http://schemas.openxmlformats.org/officeDocument/2006/relationships/image" Target="../media/image6.jpe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hyperlink" Target="http://www.google.ru/imgres?q=%D0%BA%D0%BB%D1%83%D0%B1%D1%8B+%D0%B7%D0%B0%D0%BC%D0%B5%D1%89%D0%B0%D1%8E%D1%89%D0%B8%D1%85+%D1%81%D0%B5%D0%BC%D0%B5%D0%B9+%D1%84%D0%BE%D1%82%D0%BE&amp;start=233&amp;newwindow=1&amp;sa=X&amp;hl=ru&amp;rlz=1T4LENP_ru___RU532&amp;biw=1366&amp;bih=616&amp;tbm=isch&amp;tbnid=A14Ryqu9pD0cFM:&amp;imgrefurl=http://chelyabinsk.bezformata.ru/listnews/proekt-mir-otkritih-serdetc/733758/&amp;docid=SxNertJZQH2GmM&amp;imgurl=http://bezformata.ru/content/Images/000/002/202/image2202859.jpg&amp;w=254&amp;h=221&amp;ei=Gx50UZGtDsfI4ASpm4DoAg&amp;zoom=1&amp;ved=1t:3588,r:55,s:200,i:169&amp;iact=rc&amp;dur=303&amp;page=12&amp;tbnh=151&amp;tbnw=151&amp;ndsp=25&amp;tx=92&amp;ty=57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609600"/>
            <a:ext cx="5881878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3600" spc="-20" dirty="0" smtClean="0"/>
              <a:t>Презентация </a:t>
            </a:r>
          </a:p>
          <a:p>
            <a:pPr marL="99695" marR="5080" algn="ctr"/>
            <a:r>
              <a:rPr lang="ru-RU" sz="3600" spc="-20" dirty="0" smtClean="0"/>
              <a:t>по бюджету  </a:t>
            </a:r>
            <a:endParaRPr lang="ru-RU" sz="3600" spc="-40" dirty="0" smtClean="0"/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муниципального образования Кондинский район на 2019 год и на плановый период 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2020 и 2021 годов</a:t>
            </a:r>
            <a:endParaRPr lang="ru-RU" sz="36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4876800"/>
            <a:ext cx="289217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algn="ctr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2017-2021 годы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" y="1397000"/>
          <a:ext cx="81534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2017-2021 годы 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81000" y="11430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2017 – 2021 годы  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04800" y="11430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12926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НОВАЦИИ В ОРГАНИЗАЦИИ 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МЕЖБЮДЖЕТНЫХ ОТНОШЕНИЙ 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(ОКРУГ-РАЙОН)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628800"/>
            <a:ext cx="8352928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уровне Ханты-Мансийского автономного округа приняты следующие решения: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 дотации на выравнивание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установление дополнительного норматива отчислений НДФЛ в бюджеты районов  в размере 1,5%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уменьшение объемов дотации на сбалансированность местных 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67544" y="3429000"/>
          <a:ext cx="84969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2987824" y="46531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68144" y="46531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048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ject 5"/>
          <p:cNvSpPr txBox="1">
            <a:spLocks/>
          </p:cNvSpPr>
          <p:nvPr/>
        </p:nvSpPr>
        <p:spPr>
          <a:xfrm>
            <a:off x="914400" y="-17780"/>
            <a:ext cx="7900542" cy="1292405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</a:p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55" dirty="0" smtClean="0">
                <a:solidFill>
                  <a:srgbClr val="0000FF"/>
                </a:solidFill>
                <a:latin typeface="Times New Roman"/>
                <a:ea typeface="+mj-ea"/>
                <a:cs typeface="Times New Roman"/>
              </a:rPr>
              <a:t>Доля расходов в рамках муниципальных программ составляет 98 %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772400" cy="562205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Повышение оплаты труда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AutoShape 2" descr="http://www.rabochy-put.ru/upload/iblock/96f/3712311170ff12207cae056ea01bd145078b3e7d2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6852" name="Picture 4" descr="C:\Users\02-2211\Desktop\Поделки\деньги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5775959"/>
          </a:xfrm>
          <a:prstGeom prst="rect">
            <a:avLst/>
          </a:prstGeom>
          <a:noFill/>
        </p:spPr>
      </p:pic>
      <p:sp>
        <p:nvSpPr>
          <p:cNvPr id="7" name="object 7"/>
          <p:cNvSpPr/>
          <p:nvPr/>
        </p:nvSpPr>
        <p:spPr>
          <a:xfrm>
            <a:off x="533400" y="990600"/>
            <a:ext cx="80772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62000" y="1219200"/>
            <a:ext cx="759957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2019 - 2025 годы и на период до 2030  года обеспечение сохранения уровня значения целевых показателей категорий работников, подпадающих под действие Указов Президента Российской Федерации </a:t>
            </a:r>
          </a:p>
        </p:txBody>
      </p:sp>
      <p:sp>
        <p:nvSpPr>
          <p:cNvPr id="66" name="object 7"/>
          <p:cNvSpPr/>
          <p:nvPr/>
        </p:nvSpPr>
        <p:spPr>
          <a:xfrm>
            <a:off x="533400" y="3962400"/>
            <a:ext cx="79248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8"/>
          <p:cNvSpPr txBox="1"/>
          <p:nvPr/>
        </p:nvSpPr>
        <p:spPr>
          <a:xfrm>
            <a:off x="762000" y="4038600"/>
            <a:ext cx="752337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ФОТ на 4% с 01 января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целях совершенствования муниципальных систем оплаты с соблюдением требований по дифференциации оплаты труда в зависимости от уровня квалификации и сложности выполняемых работ, обеспечение требований по минимальному размеру оплаты труда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bject 55"/>
          <p:cNvSpPr/>
          <p:nvPr/>
        </p:nvSpPr>
        <p:spPr>
          <a:xfrm>
            <a:off x="2133600" y="2590800"/>
            <a:ext cx="4648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2019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227,5 млн.рублей</a:t>
            </a:r>
            <a:endParaRPr sz="2000" dirty="0"/>
          </a:p>
        </p:txBody>
      </p:sp>
      <p:sp>
        <p:nvSpPr>
          <p:cNvPr id="14" name="object 55"/>
          <p:cNvSpPr/>
          <p:nvPr/>
        </p:nvSpPr>
        <p:spPr>
          <a:xfrm>
            <a:off x="762000" y="5410200"/>
            <a:ext cx="74676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2019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39,1 млн.рублей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 algn="ctr">
              <a:lnSpc>
                <a:spcPct val="100000"/>
              </a:lnSpc>
            </a:pPr>
            <a:r>
              <a:rPr sz="2400" spc="-20" dirty="0">
                <a:solidFill>
                  <a:srgbClr val="0000FF"/>
                </a:solidFill>
              </a:rPr>
              <a:t>Структура </a:t>
            </a:r>
            <a:r>
              <a:rPr sz="2400" spc="-55" dirty="0">
                <a:solidFill>
                  <a:srgbClr val="0000FF"/>
                </a:solidFill>
              </a:rPr>
              <a:t>расходов</a:t>
            </a:r>
            <a:r>
              <a:rPr sz="2400" spc="-60" dirty="0">
                <a:solidFill>
                  <a:srgbClr val="0000FF"/>
                </a:solidFill>
              </a:rPr>
              <a:t> </a:t>
            </a:r>
            <a:r>
              <a:rPr sz="2400" spc="-40" dirty="0">
                <a:solidFill>
                  <a:srgbClr val="0000FF"/>
                </a:solidFill>
              </a:rPr>
              <a:t>бюджета</a:t>
            </a:r>
            <a:endParaRPr sz="2400" dirty="0">
              <a:solidFill>
                <a:srgbClr val="0000FF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457200" y="609600"/>
          <a:ext cx="84582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0" y="6858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71539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597" y="76200"/>
          <a:ext cx="8763002" cy="6783041"/>
        </p:xfrm>
        <a:graphic>
          <a:graphicData uri="http://schemas.openxmlformats.org/drawingml/2006/table">
            <a:tbl>
              <a:tblPr/>
              <a:tblGrid>
                <a:gridCol w="694337"/>
                <a:gridCol w="4231859"/>
                <a:gridCol w="710298"/>
                <a:gridCol w="712292"/>
                <a:gridCol w="694337"/>
                <a:gridCol w="558662"/>
                <a:gridCol w="562652"/>
                <a:gridCol w="598565"/>
              </a:tblGrid>
              <a:tr h="12441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целевых показателях, планируемых к достижению в результате реализации муниципальных программ в 2019 году и плановом периоде 2020 и 2021 годов</a:t>
                      </a:r>
                    </a:p>
                  </a:txBody>
                  <a:tcPr marL="3737" marR="3737" marT="3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38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737" marR="3737" marT="3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программы/ Наименование целевых показателей, единица измерения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Значения показателя по годам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финансирования, тыс.руб.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737" marR="3737" marT="3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0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«Развитие муниципальной службы в Кондинском районе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2019-2025 годы и на период до 2030 года»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служащих, прошедших дополнительное профессиональное образование и имеющих высокий уровень профессиональных компетенций, от общей потребности, %</a:t>
                      </a:r>
                    </a:p>
                  </a:txBody>
                  <a:tcPr marL="3737" marR="3737" marT="3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343 996,5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340 173,1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340 348,7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граждан, получивших дополнительное пенсионное обеспечение, чел.</a:t>
                      </a:r>
                    </a:p>
                  </a:txBody>
                  <a:tcPr marL="3737" marR="3737" marT="3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служащих, прошедших диспансеризацию, от общей потребности, %</a:t>
                      </a:r>
                    </a:p>
                  </a:txBody>
                  <a:tcPr marL="3737" marR="3737" marT="37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73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"Развитие образования в Кондинском районе на 2019-2025 годы и на период до 2030 года"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административно-управленческого и педагогического персонала общеобразовательных организаций, прошедших подготовку или повышение квалификации по программам менеджмента в образовании и (или) для работы в соответствии с федеральными государственными образовательными стандартами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1 783 783,7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2 304 297,0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1 828 591,2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от 5 до 18 лет)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среднего балла единого государственного экзамена (в расчете на 2 обязательных предмета) в 10% школ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школ с худшими результатами единого государственного экзамена (раз)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1,28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 Кондинсого района, выделяемых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бюджета Кондинского района, выделяемых на предоставление услуг в сфере образования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негосударственных, в том числе некоммерческих, организаций, предоставляющих услуги в сфере образования, в общем числе организаций, предоставляющих услуги в сфере образования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обучающихся, вовлеченных в деятельность общественных объединений, в т.ч. волонтерских и добровольческих (человек) (накопительным итогом)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численности детей в возрасте от 0 до 3 лет, получающих дошкольное образование в текущем году, к сумме численности детей в возрасте от 0 до 3 лет, получающих дошкольное образование в текущем году и численности детей в возрасте от 0 до 3 лет, находящихся в очереди на получение в текущем году дошкольного образования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92,8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детей дошкольного возраста местами в дошкольных образовательных организациях (количество Распоряжение разместить на официальном сайте органов местного самоуправления муниципального образования Кондинский район на 1000 детей)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888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888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муниципальных образовательных организаций, реализующих программы общего образования (%)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46,7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обучающихся  в муниципальных общеобразовательных организациях, занимающихся в одну смену, в общей численности обучающихся в  муниципальных общеобразовательных организациях ( %)</a:t>
                      </a:r>
                    </a:p>
                  </a:txBody>
                  <a:tcPr marL="3737" marR="3737" marT="37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95,9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3737" marR="3737" marT="3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52400"/>
          <a:ext cx="8763000" cy="6553199"/>
        </p:xfrm>
        <a:graphic>
          <a:graphicData uri="http://schemas.openxmlformats.org/drawingml/2006/table">
            <a:tbl>
              <a:tblPr/>
              <a:tblGrid>
                <a:gridCol w="153625"/>
                <a:gridCol w="4525523"/>
                <a:gridCol w="742519"/>
                <a:gridCol w="761721"/>
                <a:gridCol w="742519"/>
                <a:gridCol w="595295"/>
                <a:gridCol w="601695"/>
                <a:gridCol w="640103"/>
              </a:tblGrid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««Молодежь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2019-2025 годы и на период до 2030 года»»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57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возрасте от 14 до 35 лет, задействованной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мероприятиях общественных объединений, %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18 823,6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13 037,7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13 037,7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вовлеченных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добровольческую деятельность, %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получивших услуги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негосударственных,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некоммерческих, организациях, в общем числе граждан, получивших услуги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сфере молодежной политики (%)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бюджета, выделяемых немуниципальным организациям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предоставление (выполнение) услуг (работ) в сфере молодежной политики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общем объеме средств, предусмотренных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реализацию таких услуг (работ), %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«Укрепление межнационального и межконфессионального согласия, профилактика экстремизма в Кондинском районе на 2019-2025 годы и на период до 2030 года»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положительно оценивающих состояние межнациональных отношений в Кондинском районе,                            в общем количестве граждан, %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213,4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участников мероприятий, направленных на этнокультурное развитие народов России, проживающих в Кондинском районе, тыс. человек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0,155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мероприятий, направленных на укрепление общероссийского гражданского единства, проживающих в Кондинском районе, тыс. человек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0,541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0,546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0,552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«Развитие культуры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граждан, принимающих участие в культурной деятельности (% к базовому значению)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302 111,9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249 284,4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248 138,3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обращений к цифровым ресурсам культуры (% к базовому значению)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модельных библиотек в Ханты-Мансийском автономном округе - Югре на базе существующих общедоступных библиотек (единиц)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специалистов, прошедших повышение квалификации, (человек)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жителей качеством услуг, предоставляемых учреждениями культуры Кондинского района (%) 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организаций культуры, получивших современное оборудование (единиц) 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 муниципального района, выделяемых немуниципальным организациям, в том числе социально ориентированным некоммерческим организациям, на предоставление услуг (работ) в общем объеме средств бюджета муниципального образования Кондинский район, выделяемых на предоставление услуг в сфере культуры от 0,2 до 15%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граждан качеством услуг, предоставляемых архивным отделом администрации Кондинского района с  92 до 96,0%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Кондинского района, участвующего в подготовке и проведении районных мероприятий, от общего количества населения Кондинского района (%)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1" y="152401"/>
          <a:ext cx="8686798" cy="6172199"/>
        </p:xfrm>
        <a:graphic>
          <a:graphicData uri="http://schemas.openxmlformats.org/drawingml/2006/table">
            <a:tbl>
              <a:tblPr/>
              <a:tblGrid>
                <a:gridCol w="2988157"/>
                <a:gridCol w="2989568"/>
                <a:gridCol w="501785"/>
                <a:gridCol w="503194"/>
                <a:gridCol w="490508"/>
                <a:gridCol w="393252"/>
                <a:gridCol w="397481"/>
                <a:gridCol w="422853"/>
              </a:tblGrid>
              <a:tr h="10961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 «Развитие физической культуры и спорта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3248" marR="3248" marT="3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населения, % 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158 166,9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149 929,8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149 929,8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граждан среднего возраста, систематически занимающегося физической культурой и спортом, в общей численности граждан среднего возраста, % 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 старшего возраста, систематически занимающегося физической культурой и спортом, в общей численности граждан старшего возраста,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 и молодежи, систематически занимающегося физической культурой и спортом, в общей численности детей и молодежи,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 района, выполнивших нормативы Всероссийского физкультурно-спортивного комплекса «Готов к труду и обороне» (ГТО), в общей численности населения района, принявшего участие в выполнении нормативов ВФСК ГТО, % 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учащихся и студентов,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спорта,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 отрасли физической культуры и спорта, выделяемых немуниципальным организациям на  предоставление (выполнение) услуг (работ) в сфере физической культуры и спорта в общем объеме средств, предусмотренных на реализацию таких услуг (работ),  %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«Содействие развитию застройки населенных пунктов Кондинского района на 2019-2025 годы и на период до 2030 года»</a:t>
                      </a:r>
                    </a:p>
                  </a:txBody>
                  <a:tcPr marL="3248" marR="3248" marT="3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земельных участков в Едином государственном реестре недвижимости, с границами, установленными в соответствии с требованиями законодательства Российской Федерации, в общем количестве земельных участков, учтенном в Едином государственном реестре недвижимости. 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земельных участков для которых проведена оценка (участков)  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«Развитие агропромышленного комплекса и рынков сельскохозяйственной продукции, сырья и продовольствия в Кондинском районе на 2019-2025 годы и на период до 2030 года»</a:t>
                      </a:r>
                    </a:p>
                  </a:txBody>
                  <a:tcPr marL="3248" marR="3248" marT="3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Валовый сбор овощей открытого грунта, тонн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40 706,1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40 706,1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40 706,1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скота и птицы на убой в хозяйствах всех категорий (в живом весе), тонн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молока в хозяйствах всех категорий, тонн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Добыча (вылова) рыбы, тонн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980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заготовки дикоросов, тонн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Отлов, транспортировка, учет, содержание, умерщвление, утилизация безнадзорных бродячих животных</a:t>
                      </a:r>
                    </a:p>
                  </a:txBody>
                  <a:tcPr marL="3248" marR="3248" marT="3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3248" marR="3248" marT="3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609600"/>
            <a:ext cx="8657133" cy="606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ru-RU" sz="2000" b="1" i="1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200" b="1" i="1" spc="-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соответствии: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статьей 28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Федерального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закона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от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06.10.2003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года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№ 131-ФЗ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</a:t>
            </a:r>
            <a:r>
              <a:rPr sz="22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Об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общих принципах организации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местного</a:t>
            </a:r>
            <a:r>
              <a:rPr sz="2200" b="1" i="1" spc="-1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самоуправления 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200"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Российской</a:t>
            </a:r>
            <a:r>
              <a:rPr sz="2200" b="1" i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Федерации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»;</a:t>
            </a:r>
            <a:endParaRPr lang="ru-RU" sz="2200" b="1" i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статьей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Устава Кондинского района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;</a:t>
            </a:r>
            <a:endParaRPr lang="ru-RU" sz="2200" b="1" i="1" spc="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решением Думы Кондинского района от 27.03.2017года № 239 «Об утверждении Порядка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lang="ru-RU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от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02.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.201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8 года</a:t>
            </a:r>
            <a:r>
              <a:rPr sz="2200" b="1" i="1" spc="-1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№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454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«О </a:t>
            </a:r>
            <a:r>
              <a:rPr sz="22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назначении публичных слушаний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по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проекту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решения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Думы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Кондинского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района «О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бюджете</a:t>
            </a:r>
            <a:r>
              <a:rPr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2200" b="1" i="1" spc="-1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201</a:t>
            </a:r>
            <a:r>
              <a:rPr lang="ru-RU"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  <a:r>
              <a:rPr sz="2200" b="1" i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год и на плановый период 2020 и 2021 годов</a:t>
            </a:r>
            <a:r>
              <a:rPr sz="22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52400"/>
          <a:ext cx="8763000" cy="6553199"/>
        </p:xfrm>
        <a:graphic>
          <a:graphicData uri="http://schemas.openxmlformats.org/drawingml/2006/table">
            <a:tbl>
              <a:tblPr/>
              <a:tblGrid>
                <a:gridCol w="153625"/>
                <a:gridCol w="4525523"/>
                <a:gridCol w="742519"/>
                <a:gridCol w="761721"/>
                <a:gridCol w="742519"/>
                <a:gridCol w="595295"/>
                <a:gridCol w="601695"/>
                <a:gridCol w="640103"/>
              </a:tblGrid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««Молодежь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2019-2025 годы и на период до 2030 года»»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57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молодежи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возрасте от 14 до 35 лет, задействованной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мероприятиях общественных объединений, %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18 823,6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13 037,7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13 037,7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вовлеченных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добровольческую деятельность, %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получивших услуги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негосударственных,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некоммерческих, организациях, в общем числе граждан, получивших услуги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сфере молодежной политики (%)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бюджета, выделяемых немуниципальным организациям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предоставление (выполнение) услуг (работ) в сфере молодежной политики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общем объеме средств, предусмотренных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реализацию таких услуг (работ), %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«Укрепление межнационального и межконфессионального согласия, профилактика экстремизма в Кондинском районе на 2019-2025 годы и на период до 2030 года»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положительно оценивающих состояние межнациональных отношений в Кондинском районе,                            в общем количестве граждан, %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213,4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участников мероприятий, направленных на этнокультурное развитие народов России, проживающих в Кондинском районе, тыс. человек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0,155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0,165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участников мероприятий, направленных на укрепление общероссийского гражданского единства, проживающих в Кондинском районе, тыс. человек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0,541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0,546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0,552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«Развитие культуры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4452" marR="4452" marT="4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граждан, принимающих участие в культурной деятельности (% к базовому значению)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302 111,9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249 284,4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248 138,3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обращений к цифровым ресурсам культуры (% к базовому значению)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модельных библиотек в Ханты-Мансийском автономном округе - Югре на базе существующих общедоступных библиотек (единиц)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специалистов, прошедших повышение квалификации, (человек)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жителей качеством услуг, предоставляемых учреждениями культуры Кондинского района (%) 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организаций культуры, получивших современное оборудование (единиц) 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средств бюджета муниципального района, выделяемых немуниципальным организациям, в том числе социально ориентированным некоммерческим организациям, на предоставление услуг (работ) в общем объеме средств бюджета муниципального образования Кондинский район, выделяемых на предоставление услуг в сфере культуры от 0,2 до 15%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граждан качеством услуг, предоставляемых архивным отделом администрации Кондинского района с  92 до 96,0%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Кондинского района, участвующего в подготовке и проведении районных мероприятий, от общего количества населения Кондинского района (%) </a:t>
                      </a:r>
                    </a:p>
                  </a:txBody>
                  <a:tcPr marL="4452" marR="4452" marT="4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52" marR="4452" marT="4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04800" y="381004"/>
          <a:ext cx="8610599" cy="6324594"/>
        </p:xfrm>
        <a:graphic>
          <a:graphicData uri="http://schemas.openxmlformats.org/drawingml/2006/table">
            <a:tbl>
              <a:tblPr/>
              <a:tblGrid>
                <a:gridCol w="2961946"/>
                <a:gridCol w="2963345"/>
                <a:gridCol w="497384"/>
                <a:gridCol w="498780"/>
                <a:gridCol w="486205"/>
                <a:gridCol w="389802"/>
                <a:gridCol w="393994"/>
                <a:gridCol w="419143"/>
              </a:tblGrid>
              <a:tr h="1431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 «Формирование на территории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градостроительной документации на 2019-2025 годы и на период до 2030 года»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населенных пунктов Кондинского района, обеспеченных документами по планировке территорий (%, от общей площади территории) 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6 805,1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8 732,9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10 248,1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образований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района, обеспеченных документами территориального планирования и документами градостроительного зонирования (%, от общей потребности) 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территориальных зон, сведения о границах которых внесены в Единый государственный реестр недвижимости, в общем количестве территориальных зон, установленных правилами землепользования и застройки, на территории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(%, от общего количества территориальных зон) 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8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 «Социально-экономическое развитие коренных малочисленных народов Севера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2019-2025 годы и на период до 2030 года»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пользователей территориями традиционного природопользования (человек)</a:t>
                      </a:r>
                    </a:p>
                  </a:txBody>
                  <a:tcPr marL="1766" marR="1766" marT="1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7 812,8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5 865,9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5 865,9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количество пользователей территориями традиционного природопользования из числа коренных малочисленных народов Севера (человек)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национальных общин и организаций, осуществляющих традиционную хозяйственную деятельность  и занимающихся традиционными промыслами коренных малочисленных народов Севера (единиц)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 «Обеспечение доступным и комфортным жильем жителей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2019-2025 годы и на период до 2030 года»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обьем ввода жилья, в млн кв.м.</a:t>
                      </a:r>
                    </a:p>
                  </a:txBody>
                  <a:tcPr marL="1766" marR="1766" marT="17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0,015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0,015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0,015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101 734,0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103 038,7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93 806,2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квадратных метров расселения аварийного жилищного фонда,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кв.м.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семей, улучшивших жилищные условия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доли обеспеченных жилыми помещениями детей, оставшихся без попечения родителей, и лиц из числа детей, оставшихся без попечения родителей, состоявших на учете на получение жилого помещения, включая лиц в возрасте от 23 лет и старше, за отчетный год, в общей численности детей, оставшихся без попечения родителей, и лиц из их числа, состоящих на учете на получение жилого помещения, включая лиц в возрасте от 23 лет и старше (%)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освоения расходов в части администрирования,%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1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12. «Развитие жилищно-коммунального комплекса и повышение энергетической эффективности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Кондинского района, обеспеченного качественной питьевой водой из систем централизованного водоснабжения *,%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248 540,9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238 846,3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246 967,7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доли заемных средств в общем объеме капитальных вложений в системы теплоснабжения, водоснабжения, водоотведения и очистки сточных вод**, %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площади жилищного фонда, обеспеченного всеми видами благоустройства, в общей площади жилищного фонда Кондинского района ***,%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81000" y="304798"/>
          <a:ext cx="8534401" cy="6248401"/>
        </p:xfrm>
        <a:graphic>
          <a:graphicData uri="http://schemas.openxmlformats.org/drawingml/2006/table">
            <a:tbl>
              <a:tblPr/>
              <a:tblGrid>
                <a:gridCol w="149619"/>
                <a:gridCol w="4407467"/>
                <a:gridCol w="723148"/>
                <a:gridCol w="741850"/>
                <a:gridCol w="723148"/>
                <a:gridCol w="579768"/>
                <a:gridCol w="585998"/>
                <a:gridCol w="623403"/>
              </a:tblGrid>
              <a:tr h="29490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13.«Профилактика правонарушений, незаконного оборота и потребления наркотических средств и психотропных веществ, реализация полномочий в сфере обеспечения отдельных прав и законных интересов граждан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в 2019-2025 годах и на период до 2030 года» 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административных правонарушений, предусмотренных статьями 12.9, 12.12, 12.16, 12.19 Кодекса Российской Федерации об административных правонарушениях, выявленных с помощью технических средств фото-,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видеофиксации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работающих в автоматическом режиме, в общем количестве таких правонарушений, %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951,8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961,8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961,7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преступности (число зарегистрированных преступлений на 100 тыс. человек населения),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ед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распространенность наркомании (на 100 тыс. населения), чел.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 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50,2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50,4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и случаи применения в практике форм непосредственного осуществления населением местного самоуправления в Кондинском районе, ед. 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 «Защита населения и территорий от чрезвычайных ситуаций, обеспечение пожарной безопасности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автоматизированных систем оповещения и  информирования населения о чрезвычайных ситуациях и поддержания их в постоянной готовности, кол-во систем - ед.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плана по предупреждению и ликвидации разливов нефти и нефтепродуктов, газового конденсата, подтоварной воды на территории Кондинского района; ед.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 Кондинского района, охваченного противопожарной пропагандой, %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 «Обеспечение экологической безопасности Кондинского района на 2019-2025 годы и на период до 2030 года»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утилизированных твердых коммунальных отходов в общем объеме твердых коммунальных отходов 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708,1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708,1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708,1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объектов временного размещения отходов от общего количества, требуемых к обустройству объектов, %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90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16. «Комплексное социально-экономическое развитие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2019-2025 годы и на период до 2030 года»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регистрируемой безработицы, %.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47 370,5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43 063,6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42 251,5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8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созданных постоянных рабочих мест (ед.)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Среднее время ожидания в очереди при обращении заявителя в орган местного самоуправления муниципального образования Кондинский район для получения государственных (муниципальных) услуг, минуты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Среднее число обращений представителей бизнес-сообществ в орган местного самоуправления муниципального образования Кондинский район для получения одной государственной (муниципальной) услуги, связанной со сферой предпринимательской деятельности, единиц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удовлетворенности населения Кондинского района качеством предоставления государственных и муниципальных услуг, % 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Кондинского района,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и муниципальных услуг (0%).</a:t>
                      </a:r>
                    </a:p>
                  </a:txBody>
                  <a:tcPr marL="1963" marR="1963" marT="19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99,2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</a:p>
                  </a:txBody>
                  <a:tcPr marL="1963" marR="1963" marT="19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81000" y="228600"/>
          <a:ext cx="8229600" cy="6252568"/>
        </p:xfrm>
        <a:graphic>
          <a:graphicData uri="http://schemas.openxmlformats.org/drawingml/2006/table">
            <a:tbl>
              <a:tblPr/>
              <a:tblGrid>
                <a:gridCol w="144273"/>
                <a:gridCol w="4250055"/>
                <a:gridCol w="697323"/>
                <a:gridCol w="715355"/>
                <a:gridCol w="697323"/>
                <a:gridCol w="559059"/>
                <a:gridCol w="565072"/>
                <a:gridCol w="601140"/>
              </a:tblGrid>
              <a:tr h="505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 "Информационное общество Кондинского района на 2019-2025 годы и на период до 2030 года"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государственных и муниципальных услуг, функций, сервисов, предоставленных в цифровом виде, без необходимости личного посещения органов местного самоуправления Кондинского района (процентов) 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2761,7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2761,7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2761,7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государственных и муниципальных услуг, функций, сервисов, предоставленных в цифровом виде по типовым регламентам (процентов)  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Стоимостная доля закупаемого и (или) арендуемого, органами местного самоуправления и муниципальными учреждениями Кондинского района иностранного программного обеспечения (процентов)  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населенных пунктов, обеспеченных возможностью широкополосного доступа к сети Интернет (не менее 10 Мбит/с на одно домохозяйство) в общем количестве населенных пунктов, процентов)  .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 срок простоя государственных и муниципальных систем в результате компьютерных атак (часов)  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4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 «Развитие транспортной системы Кондинского района на 2019-2025 годы и на период до 2030 года»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Протяженность сети подъездных автомобильных дорог общего пользования местного значения, км *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15,30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16,11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341 666,8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279 111,9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97 150,9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значения, % *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10,8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пассажирских перевозок автомобильным, воздушным, водным транспортом на муниципальных маршрутах регулярных перевозок в границах Кондинского района, городского поселения Междуреченский по регулируемым тарифам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чел. **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260,1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260,2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260,3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 «Управление муниципальными финансами в Кондинском районе на 2019-2025 годы и на период до 2030 года"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плана по налоговым и неналоговым доходам, утвержденного решением о бюджете района (без учета доходов от налога на прибыль организаций) не менее 95% 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36 209,6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35 727,4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35 727,4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бюджета района за отчетный финансовый год от бюджетных ассигнований, утвержденных решением о бюджете на уровне не ниже 95 % 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главных администраторов бюджетных средств района, имеющих оценку качества финансового менеджмента более 80 баллов (%) 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бюджета района на обслуживание муниципального долга в объеме расходов бюджета района, за исключением средств, предоставляемых из бюджета автономного округа не более 0,03% 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 «Повышение эффективности предоставления финансовой помощи городским и сельским поселениям Кондинского района на 2019-2025 годы и на период до 2030 года»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дифференциации бюджетной обеспеченности между 3 наиболее и наименее обеспеченными поселениями после выравнивания (раз)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267 228,5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267 228,5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267 228,5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564" marR="1564" marT="15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муниципальных образований, охваченных системой мониторинга исполнения местных бюджетов (%)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муниципальных образований, охваченных системой мониторинга оценки качества организации и осуществления бюджетного процесса органами местного самоуправления городских и сельских поселений Кондинского района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итоговая оценка качества организации и осуществления бюджетного процесса муниципальных образований Кондинского района (единицы)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176,0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177,0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бюджетов муниципальных образований Кондинского района, формируемых в рамках муниципальных программ (%)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муниципальных образований, участвующих в конкурсах (%)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564" marR="1564" marT="1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304790"/>
          <a:ext cx="8381999" cy="6248409"/>
        </p:xfrm>
        <a:graphic>
          <a:graphicData uri="http://schemas.openxmlformats.org/drawingml/2006/table">
            <a:tbl>
              <a:tblPr/>
              <a:tblGrid>
                <a:gridCol w="146946"/>
                <a:gridCol w="4328760"/>
                <a:gridCol w="710233"/>
                <a:gridCol w="728603"/>
                <a:gridCol w="710233"/>
                <a:gridCol w="569414"/>
                <a:gridCol w="575537"/>
                <a:gridCol w="612273"/>
              </a:tblGrid>
              <a:tr h="13923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21. «Развитие гражданского общества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года»</a:t>
                      </a:r>
                    </a:p>
                  </a:txBody>
                  <a:tcPr marL="1738" marR="1738" marT="1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1738" marR="1738" marT="1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населенных пунктов, район в которых проведены мероприятия в связи с наступившими юбилейными датами (%) </a:t>
                      </a:r>
                    </a:p>
                  </a:txBody>
                  <a:tcPr marL="1738" marR="1738" marT="1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9 900,0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1 900,0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1738" marR="1738" marT="1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социально значимых проектов социально ориентированных некоммерческих организаций (ед.)</a:t>
                      </a:r>
                    </a:p>
                  </a:txBody>
                  <a:tcPr marL="1738" marR="1738" marT="1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1738" marR="1738" marT="17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удовлетворенных объемом и качеством информации, получаемой через средства массовой информации, о деятельности органов местного самоуправления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уровне не менее (%)</a:t>
                      </a:r>
                    </a:p>
                  </a:txBody>
                  <a:tcPr marL="1738" marR="1738" marT="1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23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 «Управление муниципальным имуществом Кондинского района на 2019-2025 годы и на период до 2030 года»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неиспользуемого недвижимого имущества в общем количестве недвижимого имущества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32 077,2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26 884,8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26 884,8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23. «Развитие малого и среднего предпринимательства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года.»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занятых в сфере малого и среднего предпринимательства, включая индивидуальных предпринимателей, чел.</a:t>
                      </a:r>
                    </a:p>
                  </a:txBody>
                  <a:tcPr marL="1738" marR="1738" marT="17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8 150,7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7 677,9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7 677,9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24. «Формирование комфортной городской среды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2018-2022 годы»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 благоустроенных дворовых территорий Кондинского, ед.          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17 489,3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16 549,4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13 421,5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благоустроенных общественных территорий Кондинского района, ед.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 принявших участия в решении вопросов развития городской среды, от общего количества граждан в возрасте до 14 лет, проживающих в муниципальных образованиях Кондинского района, на территории которых реализуются проекты по созданию комфортной городской среды, %.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2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 «Доступная среда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Кондинском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2019-2025 годы и на период до 2030 года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 в общем количестве учреждений культуры, %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42,64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55,6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 в общем количестве образовательных учреждений, %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 в общем количестве учреждений физической культуры и спорта, % 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 в общем количестве учреждений, в которых осуществляется предоставление муниципальных услуг, % 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приспособленных, с учетом потребностей инвалида и обеспечения условий их доступности для инвалида, жилых помещений и общего имущества в многоквартирных жилых домах от общей числа таких объектов, % 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23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26. "Социальная поддержка отдельных категорий граждан на 2019-2025 годы и на период до 2030 года»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133 463,0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133 349,6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138 931,0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детей-сирот и детей, оставшихся без попечения родителей, устроенных на семейные формы воспитания (от числа детей-сирот и детей, оставшихся без попечения родителей, выявленных в течение отчетного периода)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отмененных решений о передаче детей-сирот и детей, оставшихся без попечения родителей, на воспитание в семьи граждан Российской Федерации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23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по муниципальным программам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3 910 103,0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4 269 267,5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3 611 275,6</a:t>
                      </a:r>
                    </a:p>
                  </a:txBody>
                  <a:tcPr marL="1738" marR="1738" marT="17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0"/>
          <p:cNvSpPr/>
          <p:nvPr/>
        </p:nvSpPr>
        <p:spPr>
          <a:xfrm>
            <a:off x="7848600" y="2823885"/>
            <a:ext cx="1295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705600" y="2823885"/>
            <a:ext cx="12953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49"/>
          <p:cNvSpPr/>
          <p:nvPr/>
        </p:nvSpPr>
        <p:spPr>
          <a:xfrm>
            <a:off x="77724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55"/>
          <p:cNvSpPr/>
          <p:nvPr/>
        </p:nvSpPr>
        <p:spPr>
          <a:xfrm>
            <a:off x="7772400" y="5661661"/>
            <a:ext cx="1371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55"/>
          <p:cNvSpPr/>
          <p:nvPr/>
        </p:nvSpPr>
        <p:spPr>
          <a:xfrm>
            <a:off x="6664656" y="5702605"/>
            <a:ext cx="1524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49"/>
          <p:cNvSpPr/>
          <p:nvPr/>
        </p:nvSpPr>
        <p:spPr>
          <a:xfrm>
            <a:off x="66294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ject 49"/>
          <p:cNvSpPr/>
          <p:nvPr/>
        </p:nvSpPr>
        <p:spPr>
          <a:xfrm>
            <a:off x="5410200" y="47244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49"/>
          <p:cNvSpPr/>
          <p:nvPr/>
        </p:nvSpPr>
        <p:spPr>
          <a:xfrm>
            <a:off x="77724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bject 49"/>
          <p:cNvSpPr/>
          <p:nvPr/>
        </p:nvSpPr>
        <p:spPr>
          <a:xfrm>
            <a:off x="65532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8485885" cy="587084"/>
          </a:xfrm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2600" spc="-25" dirty="0" smtClean="0">
                <a:solidFill>
                  <a:srgbClr val="0000FF"/>
                </a:solidFill>
              </a:rPr>
              <a:t>       </a:t>
            </a:r>
            <a:r>
              <a:rPr sz="2600" spc="-25" dirty="0" smtClean="0">
                <a:solidFill>
                  <a:srgbClr val="0000FF"/>
                </a:solidFill>
              </a:rPr>
              <a:t>Общегосударственные</a:t>
            </a:r>
            <a:r>
              <a:rPr sz="2600" spc="-55" dirty="0" smtClean="0">
                <a:solidFill>
                  <a:srgbClr val="0000FF"/>
                </a:solidFill>
              </a:rPr>
              <a:t> </a:t>
            </a:r>
            <a:r>
              <a:rPr sz="2600" spc="-5" dirty="0">
                <a:solidFill>
                  <a:srgbClr val="0000FF"/>
                </a:solidFill>
              </a:rPr>
              <a:t>вопросы</a:t>
            </a:r>
            <a:endParaRPr sz="2600" dirty="0">
              <a:solidFill>
                <a:srgbClr val="0000F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28600" y="937736"/>
            <a:ext cx="86106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600" b="1" kern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436,5</a:t>
            </a:r>
            <a:r>
              <a:rPr sz="2600" b="1" kern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kern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600" b="1" kern="11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600" b="1" kern="11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2020 год – 455,8 млн.рублей, 2021 год – 454,4 млн.рублей</a:t>
            </a:r>
            <a:endParaRPr sz="2600" kern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979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295400" y="1981200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57201" y="4800601"/>
            <a:ext cx="5029199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1066800" y="4938208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990600" y="5791200"/>
            <a:ext cx="44958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1676400" y="5943600"/>
            <a:ext cx="356137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5638800"/>
            <a:ext cx="1371600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246,2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5410200" y="5737861"/>
            <a:ext cx="1600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8153400" y="5966461"/>
            <a:ext cx="537972" cy="5760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22960" y="5814061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301740"/>
            <a:ext cx="288035" cy="403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778625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437864" y="3816832"/>
            <a:ext cx="502920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 МКУ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"Управление  МТО ОМС Кондинского района"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" y="1905000"/>
            <a:ext cx="1295400" cy="863600"/>
          </a:xfrm>
          <a:prstGeom prst="rect">
            <a:avLst/>
          </a:prstGeom>
          <a:noFill/>
        </p:spPr>
      </p:pic>
      <p:sp>
        <p:nvSpPr>
          <p:cNvPr id="81" name="object 60"/>
          <p:cNvSpPr txBox="1"/>
          <p:nvPr/>
        </p:nvSpPr>
        <p:spPr>
          <a:xfrm rot="10800000" flipH="1" flipV="1">
            <a:off x="6934200" y="5792453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814061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 smtClean="0">
                <a:latin typeface="Times New Roman"/>
                <a:cs typeface="Times New Roman"/>
              </a:rPr>
              <a:t>млн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638800" y="385482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141,7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8580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800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268,6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269,2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2020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2021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7"/>
          </p:nvPr>
        </p:nvSpPr>
        <p:spPr>
          <a:xfrm>
            <a:off x="6934200" y="6515100"/>
            <a:ext cx="210312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6" name="object 21"/>
          <p:cNvSpPr/>
          <p:nvPr/>
        </p:nvSpPr>
        <p:spPr>
          <a:xfrm>
            <a:off x="835152" y="2934273"/>
            <a:ext cx="4651248" cy="8381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27"/>
          <p:cNvSpPr/>
          <p:nvPr/>
        </p:nvSpPr>
        <p:spPr>
          <a:xfrm>
            <a:off x="0" y="2858073"/>
            <a:ext cx="1234440" cy="914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96"/>
          <p:cNvSpPr txBox="1"/>
          <p:nvPr/>
        </p:nvSpPr>
        <p:spPr>
          <a:xfrm>
            <a:off x="1447800" y="3020092"/>
            <a:ext cx="4024503" cy="56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Финансовое обеспечение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МФЦ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(предоставление федеральных,  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1800" b="1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ион</a:t>
            </a:r>
            <a:r>
              <a:rPr sz="1800" b="1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льных,</a:t>
            </a:r>
            <a:r>
              <a:rPr sz="1800" b="1" spc="-2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7" baseline="2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12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населению)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9" name="object 70"/>
          <p:cNvSpPr/>
          <p:nvPr/>
        </p:nvSpPr>
        <p:spPr>
          <a:xfrm>
            <a:off x="5410199" y="2823885"/>
            <a:ext cx="1447801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47"/>
          <p:cNvSpPr txBox="1"/>
          <p:nvPr/>
        </p:nvSpPr>
        <p:spPr>
          <a:xfrm>
            <a:off x="68580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33,1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6388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36,8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6" name="object 47"/>
          <p:cNvSpPr txBox="1"/>
          <p:nvPr/>
        </p:nvSpPr>
        <p:spPr>
          <a:xfrm>
            <a:off x="8001000" y="2976285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32,3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«Развитие муниципальной службы в муниципальном образовании Кондинский район»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90800" y="990599"/>
            <a:ext cx="6422065" cy="144780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 – повышение эффективности муниципальной службы в Кондинском районе.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ОТКАТ\Desktop\доклад на аппаратку\материалы\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954">
            <a:off x="426522" y="1103255"/>
            <a:ext cx="1365840" cy="202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47800" y="38862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342,6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38200" y="3200400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2019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38600" y="38862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340,4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29000" y="3265714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2020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81800" y="3962400"/>
            <a:ext cx="17526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340,7 млн.рублей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172200" y="3276600"/>
            <a:ext cx="1433946" cy="13062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2021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5991225"/>
            <a:ext cx="9144000" cy="8667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990600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«Социально-экономическое развитие коренных малочисленных народов Севера Кондинского района»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990600"/>
            <a:ext cx="8839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E4507"/>
                </a:solidFill>
              </a:rPr>
              <a:t>Цель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E4507"/>
                </a:solidFill>
              </a:rPr>
              <a:t>Создание условий для обеспечения устойчивого </a:t>
            </a:r>
            <a:r>
              <a:rPr lang="ru-RU" sz="1400" dirty="0" smtClean="0">
                <a:solidFill>
                  <a:srgbClr val="0E4507"/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ru-RU" sz="1400" dirty="0" smtClean="0">
                <a:solidFill>
                  <a:srgbClr val="0E4507"/>
                </a:solidFill>
              </a:rPr>
              <a:t> развития коренных малочисленных народов Севера автономного округа, проживающих в Кондинском районе, на основе рационального природопользования, сохранения исконной среды обитания, на основе комплексного развития традиционных отраслей</a:t>
            </a:r>
            <a:endParaRPr lang="ru-RU" sz="1400" dirty="0">
              <a:solidFill>
                <a:srgbClr val="0E450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5 865,9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2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7 812,8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2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5 865,9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33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5638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2020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543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2021</a:t>
            </a:r>
            <a:endParaRPr lang="ru-RU" sz="1050" dirty="0"/>
          </a:p>
        </p:txBody>
      </p:sp>
      <p:pic>
        <p:nvPicPr>
          <p:cNvPr id="29" name="Рисунок 28" descr="Учинский музей. Священное место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029200"/>
            <a:ext cx="2840182" cy="1752600"/>
          </a:xfrm>
          <a:prstGeom prst="rect">
            <a:avLst/>
          </a:prstGeom>
        </p:spPr>
      </p:pic>
      <p:pic>
        <p:nvPicPr>
          <p:cNvPr id="27" name="Рисунок 26" descr="зал этнографи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505200"/>
            <a:ext cx="2628900" cy="1752600"/>
          </a:xfrm>
          <a:prstGeom prst="rect">
            <a:avLst/>
          </a:prstGeom>
        </p:spPr>
      </p:pic>
      <p:pic>
        <p:nvPicPr>
          <p:cNvPr id="28" name="Рисунок 27" descr="Изображение 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133600"/>
            <a:ext cx="1752600" cy="1774616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352800" y="3124200"/>
          <a:ext cx="5638799" cy="3595834"/>
        </p:xfrm>
        <a:graphic>
          <a:graphicData uri="http://schemas.openxmlformats.org/drawingml/2006/table">
            <a:tbl>
              <a:tblPr/>
              <a:tblGrid>
                <a:gridCol w="2551911"/>
                <a:gridCol w="784031"/>
                <a:gridCol w="723720"/>
                <a:gridCol w="723720"/>
                <a:gridCol w="855417"/>
              </a:tblGrid>
              <a:tr h="1620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3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50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народам, но ведущих традиционные виды хозяйственной деятельности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национальных общин и предприятий, осуществляющих традиционное хозяйствование и занимающихся традиционными промыслами коренных малочисленных народов с 10 до 18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число граждан, прошедших обучение правилам безопасного обращения с оружием и проезда к месту нахождения организации, имеющей право проводить подготовку лиц в целях изучения правил безопасного обращения с оружием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564" marR="41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2"/>
          <p:cNvSpPr/>
          <p:nvPr/>
        </p:nvSpPr>
        <p:spPr>
          <a:xfrm>
            <a:off x="5603544" y="2572512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402" y="5035360"/>
            <a:ext cx="1905710" cy="1143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28634"/>
          </a:xfrm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</a:rPr>
              <a:t>Национальная</a:t>
            </a:r>
            <a:r>
              <a:rPr sz="3200" spc="-55" dirty="0">
                <a:solidFill>
                  <a:srgbClr val="0000FF"/>
                </a:solidFill>
              </a:rPr>
              <a:t> </a:t>
            </a:r>
            <a:r>
              <a:rPr sz="3200" spc="-25" dirty="0">
                <a:solidFill>
                  <a:srgbClr val="0000FF"/>
                </a:solidFill>
              </a:rPr>
              <a:t>экономика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5166152"/>
            <a:ext cx="3729228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0" y="5166152"/>
            <a:ext cx="304800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838208"/>
            <a:ext cx="3060192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00315" y="3914408"/>
            <a:ext cx="24384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" y="1295400"/>
            <a:ext cx="30480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04800" y="1371600"/>
            <a:ext cx="2743200" cy="72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Субсидии предприятиям, оказывающим </a:t>
            </a:r>
            <a:r>
              <a:rPr lang="ru-RU" sz="1900" b="1" spc="-10" dirty="0" smtClean="0">
                <a:latin typeface="Times New Roman"/>
                <a:cs typeface="Times New Roman"/>
              </a:rPr>
              <a:t>транспортные</a:t>
            </a:r>
            <a:r>
              <a:rPr lang="ru-RU" b="1" spc="-10" dirty="0" smtClean="0">
                <a:latin typeface="Times New Roman"/>
                <a:cs typeface="Times New Roman"/>
              </a:rPr>
              <a:t> услуги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2590800"/>
            <a:ext cx="3048000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228600" y="2590800"/>
            <a:ext cx="25495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 algn="ctr">
              <a:lnSpc>
                <a:spcPts val="208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 marR="5080" indent="42545" algn="ctr">
              <a:lnSpc>
                <a:spcPts val="208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Дорожное хозяйство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8640" y="3840480"/>
            <a:ext cx="2065360" cy="1188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9718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3048000" y="8382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3012744" y="2496312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326123" y="2850728"/>
            <a:ext cx="557783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3352800" y="2743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256,7</a:t>
            </a:r>
            <a:endParaRPr sz="28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 err="1" smtClean="0">
                <a:latin typeface="Times New Roman"/>
                <a:cs typeface="Times New Roman"/>
              </a:rPr>
              <a:t>млн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18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object 32"/>
          <p:cNvSpPr/>
          <p:nvPr/>
        </p:nvSpPr>
        <p:spPr>
          <a:xfrm>
            <a:off x="29718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3352800" y="5437496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3434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11,9 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3" name="object 29"/>
          <p:cNvSpPr/>
          <p:nvPr/>
        </p:nvSpPr>
        <p:spPr>
          <a:xfrm>
            <a:off x="5562600" y="1295400"/>
            <a:ext cx="156972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11,9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943600" y="2743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85,3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352800" y="1449262"/>
            <a:ext cx="8496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84,7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sz="1200" b="1" spc="-5" dirty="0" err="1" smtClean="0">
                <a:latin typeface="Times New Roman"/>
                <a:cs typeface="Times New Roman"/>
              </a:rPr>
              <a:t>млн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err="1" smtClean="0">
                <a:latin typeface="Times New Roman"/>
                <a:cs typeface="Times New Roman"/>
              </a:rPr>
              <a:t>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91200" y="802472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2021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572000" y="802472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308144" y="2536784"/>
            <a:ext cx="1546860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32"/>
          <p:cNvSpPr/>
          <p:nvPr/>
        </p:nvSpPr>
        <p:spPr>
          <a:xfrm>
            <a:off x="42672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3838208"/>
            <a:ext cx="16764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40,7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3434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42"/>
          <p:cNvSpPr txBox="1"/>
          <p:nvPr/>
        </p:nvSpPr>
        <p:spPr>
          <a:xfrm>
            <a:off x="4724400" y="539655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562600" y="5181600"/>
            <a:ext cx="1600200" cy="1143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42"/>
          <p:cNvSpPr txBox="1"/>
          <p:nvPr/>
        </p:nvSpPr>
        <p:spPr>
          <a:xfrm>
            <a:off x="5943600" y="5437496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48500" y="2438400"/>
            <a:ext cx="2095500" cy="1247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572000" y="26670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267,2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2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12192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225623"/>
            <a:ext cx="8486775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«Развитие транспортной системы  Кондинского района»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СУБСИДИИ ПРЕДПРИЯТИЯМ ТРАНСПОРТНОЙ СИСТЕМЫ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34000" y="24384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84 ,7 млн.рублей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5600" y="23622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11,88 млн.рублей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1000" y="2438400"/>
            <a:ext cx="914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11,88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 млн. рублей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292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2019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24600" y="19812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696200" y="19812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2021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6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209800" cy="182880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4294967295"/>
          </p:nvPr>
        </p:nvSpPr>
        <p:spPr>
          <a:xfrm>
            <a:off x="152400" y="6686550"/>
            <a:ext cx="2103437" cy="276999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5217" name="Picture 1" descr="Y:\Общая\Комитет по финансам\Проломова\ФОТО к слайдам\Фото дороги, транспорт\Зар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00400"/>
            <a:ext cx="1855631" cy="1752600"/>
          </a:xfrm>
          <a:prstGeom prst="rect">
            <a:avLst/>
          </a:prstGeom>
          <a:noFill/>
        </p:spPr>
      </p:pic>
      <p:sp>
        <p:nvSpPr>
          <p:cNvPr id="21" name="object 21"/>
          <p:cNvSpPr/>
          <p:nvPr/>
        </p:nvSpPr>
        <p:spPr>
          <a:xfrm>
            <a:off x="2743200" y="32766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Автомобильный 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2743200" y="42672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Водный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1"/>
          <p:cNvSpPr/>
          <p:nvPr/>
        </p:nvSpPr>
        <p:spPr>
          <a:xfrm>
            <a:off x="2819400" y="5334000"/>
            <a:ext cx="2057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620000" y="3200400"/>
            <a:ext cx="1371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11 880,2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53000" y="32004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24 081,5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400800" y="3200400"/>
            <a:ext cx="1447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11 880,2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9530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30 403,7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1722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391400" y="4191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29200" y="5181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30 230,3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48400" y="5181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67600" y="5181600"/>
            <a:ext cx="1447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Y:\Общая\Комитет по финансам\Проломова\Фото к слайдам ноябрь 2018\IMG_38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066800"/>
            <a:ext cx="2286000" cy="1447800"/>
          </a:xfrm>
          <a:prstGeom prst="rect">
            <a:avLst/>
          </a:prstGeom>
          <a:noFill/>
        </p:spPr>
      </p:pic>
      <p:pic>
        <p:nvPicPr>
          <p:cNvPr id="265218" name="Picture 2" descr="Y:\Общая\Комитет по финансам\Проломова\ФОТО к слайдам\Фото дороги, транспорт\Вертоле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95300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199" y="-17464"/>
            <a:ext cx="7977189" cy="1600438"/>
          </a:xfrm>
        </p:spPr>
        <p:txBody>
          <a:bodyPr/>
          <a:lstStyle/>
          <a:p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Составление проекта бюджета Кондинского района на 2019 год</a:t>
            </a:r>
            <a:b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на плановый период 2020 и 2021 годов</a:t>
            </a:r>
            <a:b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основано на следующих документах:</a:t>
            </a:r>
            <a:endParaRPr lang="ru-RU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52400" y="2057400"/>
            <a:ext cx="3962400" cy="1524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 Российской Федерации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1 марта 2018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5105400" y="4419600"/>
            <a:ext cx="3733800" cy="2133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развития Кондинского района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и 2021 годов</a:t>
            </a:r>
          </a:p>
          <a:p>
            <a:pPr algn="ctr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267200" y="2057400"/>
            <a:ext cx="4648200" cy="2286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Распоряжение администрации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Кондинского района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от 23 октября 2018 года № 783-р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основных направлениях налоговой,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бюджетной и долговой политики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Кондинский район на 2019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2020 и 2021 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52400" y="4648200"/>
            <a:ext cx="4800600" cy="1905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52400" y="3733800"/>
            <a:ext cx="4038600" cy="838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2012 года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08240" cy="777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>Объем Дорожного</a:t>
            </a:r>
            <a:r>
              <a:rPr sz="2400" spc="-15" dirty="0" smtClean="0">
                <a:solidFill>
                  <a:srgbClr val="0000FF"/>
                </a:solidFill>
              </a:rPr>
              <a:t> </a:t>
            </a:r>
            <a:r>
              <a:rPr lang="ru-RU" sz="2400" spc="-10" dirty="0" smtClean="0">
                <a:solidFill>
                  <a:srgbClr val="0000FF"/>
                </a:solidFill>
              </a:rPr>
              <a:t>фонда</a:t>
            </a:r>
            <a:r>
              <a:rPr sz="2400" spc="-10" dirty="0" smtClean="0">
                <a:solidFill>
                  <a:srgbClr val="0000FF"/>
                </a:solidFill>
              </a:rPr>
              <a:t> </a:t>
            </a:r>
            <a:r>
              <a:rPr lang="ru-RU" sz="2400" spc="-5" dirty="0" smtClean="0">
                <a:solidFill>
                  <a:srgbClr val="0000FF"/>
                </a:solidFill>
              </a:rPr>
              <a:t>муниципального образования Кондинский район на 2017 -2021 годы, тыс. рублей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586" y="990600"/>
            <a:ext cx="2058014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5999" y="990599"/>
          <a:ext cx="6705602" cy="5622725"/>
        </p:xfrm>
        <a:graphic>
          <a:graphicData uri="http://schemas.openxmlformats.org/drawingml/2006/table">
            <a:tbl>
              <a:tblPr/>
              <a:tblGrid>
                <a:gridCol w="1592727"/>
                <a:gridCol w="1022575"/>
                <a:gridCol w="1022575"/>
                <a:gridCol w="1022575"/>
                <a:gridCol w="1022575"/>
                <a:gridCol w="1022575"/>
              </a:tblGrid>
              <a:tr h="964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2017 год (факт) 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 (утвержденный план)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70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8 015,1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8 797,5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062,4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9 062,4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0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 из окружного бюджета,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106 708,7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156 569,2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207 775,5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226 021,3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50 113,9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8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Иные источники, предусмотренные действующим законодательством РФ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36 931,1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40 110,5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32 148,1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26 094,4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143 639,8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164 584,3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256 683,5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267 231,8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85 270,7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6934200" y="5105400"/>
            <a:ext cx="1676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257800" y="5105400"/>
            <a:ext cx="1752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9"/>
          <p:cNvSpPr/>
          <p:nvPr/>
        </p:nvSpPr>
        <p:spPr>
          <a:xfrm>
            <a:off x="6629400" y="1905000"/>
            <a:ext cx="187452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9"/>
          <p:cNvSpPr/>
          <p:nvPr/>
        </p:nvSpPr>
        <p:spPr>
          <a:xfrm>
            <a:off x="4953000" y="1905000"/>
            <a:ext cx="187452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/>
            </a:r>
            <a:br>
              <a:rPr lang="ru-RU" sz="2400" spc="-10" dirty="0" smtClean="0">
                <a:solidFill>
                  <a:srgbClr val="0000FF"/>
                </a:solidFill>
              </a:rPr>
            </a:br>
            <a:r>
              <a:rPr lang="ru-RU" sz="2400" spc="-10" dirty="0" smtClean="0">
                <a:solidFill>
                  <a:srgbClr val="0000FF"/>
                </a:solidFill>
              </a:rPr>
              <a:t>Использование средств </a:t>
            </a:r>
            <a:r>
              <a:rPr lang="ru-RU" sz="2400" spc="-15" dirty="0" smtClean="0">
                <a:solidFill>
                  <a:srgbClr val="0000FF"/>
                </a:solidFill>
              </a:rPr>
              <a:t>Дорожного фонда </a:t>
            </a:r>
            <a:r>
              <a:rPr lang="ru-RU" sz="2400" spc="-5" dirty="0" smtClean="0">
                <a:solidFill>
                  <a:srgbClr val="0000FF"/>
                </a:solidFill>
              </a:rPr>
              <a:t>в 2019 - 2021 гг.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4" name="object 21"/>
          <p:cNvSpPr/>
          <p:nvPr/>
        </p:nvSpPr>
        <p:spPr>
          <a:xfrm>
            <a:off x="152400" y="5029200"/>
            <a:ext cx="34290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Текущее содержание дорог</a:t>
            </a:r>
            <a:endParaRPr dirty="0"/>
          </a:p>
        </p:txBody>
      </p:sp>
      <p:sp>
        <p:nvSpPr>
          <p:cNvPr id="15" name="object 31"/>
          <p:cNvSpPr txBox="1"/>
          <p:nvPr/>
        </p:nvSpPr>
        <p:spPr>
          <a:xfrm rot="10800000" flipV="1">
            <a:off x="3505200" y="1447800"/>
            <a:ext cx="152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16" name="object 31"/>
          <p:cNvSpPr txBox="1"/>
          <p:nvPr/>
        </p:nvSpPr>
        <p:spPr>
          <a:xfrm rot="10800000" flipV="1">
            <a:off x="68580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2021 г.</a:t>
            </a:r>
          </a:p>
        </p:txBody>
      </p:sp>
      <p:sp>
        <p:nvSpPr>
          <p:cNvPr id="17" name="object 29"/>
          <p:cNvSpPr/>
          <p:nvPr/>
        </p:nvSpPr>
        <p:spPr>
          <a:xfrm>
            <a:off x="3276600" y="1905000"/>
            <a:ext cx="187452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/>
          <p:cNvSpPr txBox="1"/>
          <p:nvPr/>
        </p:nvSpPr>
        <p:spPr>
          <a:xfrm rot="10800000" flipV="1">
            <a:off x="3810000" y="2300728"/>
            <a:ext cx="99060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256 683,5</a:t>
            </a: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31"/>
          <p:cNvSpPr txBox="1"/>
          <p:nvPr/>
        </p:nvSpPr>
        <p:spPr>
          <a:xfrm rot="10800000" flipV="1">
            <a:off x="6934200" y="2263523"/>
            <a:ext cx="1295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85 270,7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152400" y="5867400"/>
            <a:ext cx="34290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внутрипоселковых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дорог, кроме того предоставление трансфертов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Междуреченский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/>
          </a:p>
        </p:txBody>
      </p:sp>
      <p:sp>
        <p:nvSpPr>
          <p:cNvPr id="23" name="object 31"/>
          <p:cNvSpPr txBox="1"/>
          <p:nvPr/>
        </p:nvSpPr>
        <p:spPr>
          <a:xfrm rot="10800000" flipV="1">
            <a:off x="51816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25" name="object 31"/>
          <p:cNvSpPr txBox="1"/>
          <p:nvPr/>
        </p:nvSpPr>
        <p:spPr>
          <a:xfrm rot="10800000" flipV="1">
            <a:off x="5257800" y="2322984"/>
            <a:ext cx="1295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267 231,8 </a:t>
            </a:r>
          </a:p>
          <a:p>
            <a:pPr algn="ctr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тыс.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81400" y="5105400"/>
            <a:ext cx="1676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086600" y="5943600"/>
            <a:ext cx="16002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34000" y="5943600"/>
            <a:ext cx="17526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57600" y="5943600"/>
            <a:ext cx="16764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bject 31"/>
          <p:cNvSpPr txBox="1"/>
          <p:nvPr/>
        </p:nvSpPr>
        <p:spPr>
          <a:xfrm rot="10800000" flipV="1">
            <a:off x="3962400" y="5060397"/>
            <a:ext cx="11430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9" name="object 31"/>
          <p:cNvSpPr txBox="1"/>
          <p:nvPr/>
        </p:nvSpPr>
        <p:spPr>
          <a:xfrm rot="10800000" flipV="1">
            <a:off x="5334000" y="4996172"/>
            <a:ext cx="1371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0" name="object 31"/>
          <p:cNvSpPr txBox="1"/>
          <p:nvPr/>
        </p:nvSpPr>
        <p:spPr>
          <a:xfrm rot="10800000" flipV="1">
            <a:off x="6934200" y="5028621"/>
            <a:ext cx="15240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spc="-5" dirty="0" smtClean="0">
                <a:latin typeface="Times New Roman"/>
                <a:cs typeface="Times New Roman"/>
              </a:rPr>
              <a:t>24 593,2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2" name="object 31"/>
          <p:cNvSpPr txBox="1"/>
          <p:nvPr/>
        </p:nvSpPr>
        <p:spPr>
          <a:xfrm rot="10800000" flipV="1">
            <a:off x="3962400" y="6050803"/>
            <a:ext cx="1143000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13 797,6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+7 948,5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53" name="object 31"/>
          <p:cNvSpPr txBox="1"/>
          <p:nvPr/>
        </p:nvSpPr>
        <p:spPr>
          <a:xfrm rot="10800000" flipV="1">
            <a:off x="5486400" y="6144736"/>
            <a:ext cx="11430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dirty="0" smtClean="0">
                <a:latin typeface="Times New Roman"/>
                <a:cs typeface="Times New Roman"/>
              </a:rPr>
              <a:t>15 892,6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7162800" y="6139303"/>
            <a:ext cx="9906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2200" b="1" dirty="0" smtClean="0">
                <a:latin typeface="Times New Roman"/>
                <a:cs typeface="Times New Roman"/>
              </a:rPr>
              <a:t>16</a:t>
            </a:r>
            <a:r>
              <a:rPr lang="ru-RU" sz="2200" dirty="0" smtClean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292,9</a:t>
            </a:r>
            <a:endParaRPr sz="2200" b="1" dirty="0">
              <a:latin typeface="Times New Roman"/>
              <a:cs typeface="Times New Roman"/>
            </a:endParaRPr>
          </a:p>
        </p:txBody>
      </p:sp>
      <p:pic>
        <p:nvPicPr>
          <p:cNvPr id="314370" name="Picture 2" descr="Y:\Общая\Комитет по финансам\Проломова\Фото к слайдам ноябрь 2018\IMG_3863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62000"/>
            <a:ext cx="1600200" cy="1600200"/>
          </a:xfrm>
          <a:prstGeom prst="rect">
            <a:avLst/>
          </a:prstGeom>
          <a:noFill/>
        </p:spPr>
      </p:pic>
      <p:pic>
        <p:nvPicPr>
          <p:cNvPr id="314371" name="Picture 3" descr="Y:\Общая\Комитет по финансам\Проломова\ФОТО к слайдам\Фото дороги, транспорт\IMG_5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828800"/>
            <a:ext cx="1905000" cy="1447800"/>
          </a:xfrm>
          <a:prstGeom prst="rect">
            <a:avLst/>
          </a:prstGeom>
          <a:noFill/>
        </p:spPr>
      </p:pic>
      <p:pic>
        <p:nvPicPr>
          <p:cNvPr id="314372" name="Picture 4" descr="Y:\Общая\Комитет по финансам\Проломова\ФОТО к слайдам\Фото дороги, транспорт\IMG_5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685800"/>
            <a:ext cx="1371600" cy="1143000"/>
          </a:xfrm>
          <a:prstGeom prst="rect">
            <a:avLst/>
          </a:prstGeom>
          <a:noFill/>
        </p:spPr>
      </p:pic>
      <p:sp>
        <p:nvSpPr>
          <p:cNvPr id="40" name="object 21"/>
          <p:cNvSpPr/>
          <p:nvPr/>
        </p:nvSpPr>
        <p:spPr>
          <a:xfrm>
            <a:off x="152400" y="4267200"/>
            <a:ext cx="34290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endParaRPr dirty="0"/>
          </a:p>
        </p:txBody>
      </p:sp>
      <p:sp>
        <p:nvSpPr>
          <p:cNvPr id="42" name="object 21"/>
          <p:cNvSpPr/>
          <p:nvPr/>
        </p:nvSpPr>
        <p:spPr>
          <a:xfrm>
            <a:off x="152400" y="3352800"/>
            <a:ext cx="3352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Устойчивое развитие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сельских территорий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81800" y="41148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44 384,6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81600" y="4114800"/>
            <a:ext cx="16764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581400" y="4114800"/>
            <a:ext cx="1752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210 344,2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705600" y="32766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4953000" y="3276600"/>
            <a:ext cx="18288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226 746,0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505200" y="3276600"/>
            <a:ext cx="16764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C:\Users\021501\Desktop\ДОРОГА в ЛЕУШИ\3_13.jpg"/>
          <p:cNvPicPr>
            <a:picLocks noChangeAspect="1" noChangeArrowheads="1"/>
          </p:cNvPicPr>
          <p:nvPr/>
        </p:nvPicPr>
        <p:blipFill>
          <a:blip r:embed="rId9" cstate="print"/>
          <a:srcRect l="10657" t="7845" r="30505" b="29813"/>
          <a:stretch>
            <a:fillRect/>
          </a:stretch>
        </p:blipFill>
        <p:spPr bwMode="auto">
          <a:xfrm>
            <a:off x="228600" y="2362200"/>
            <a:ext cx="1447800" cy="9144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 flipH="1">
            <a:off x="228600" y="-17780"/>
            <a:ext cx="1004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900" dirty="0" smtClean="0"/>
              <a:t>      </a:t>
            </a:r>
            <a:endParaRPr sz="2900" dirty="0"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3702875"/>
              </p:ext>
            </p:extLst>
          </p:nvPr>
        </p:nvGraphicFramePr>
        <p:xfrm>
          <a:off x="152400" y="1143001"/>
          <a:ext cx="8858311" cy="5105398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762000"/>
                <a:gridCol w="838200"/>
                <a:gridCol w="914400"/>
                <a:gridCol w="120265"/>
                <a:gridCol w="717935"/>
                <a:gridCol w="135466"/>
                <a:gridCol w="798045"/>
              </a:tblGrid>
              <a:tr h="31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latin typeface="Arial"/>
                        </a:rPr>
                        <a:t>  </a:t>
                      </a:r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и сельские поселения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строительства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 на 2019-2021 годы (проект)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1905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5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4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Ямки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с.Ямки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210 344,2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5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957,0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подъездной дороги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с.Леуши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с.Леуши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31 427,6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 для размещений групп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/с 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с.Чантырья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с.Чантырья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4 663,3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199 180,1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 школы для размещения групп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/с п.Половинка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п.Половинка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4 660,3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199 180,1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«Школа детский сад 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5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Ушья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д.Ушья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6 883,7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218 419,6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6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Выкуп </a:t>
                      </a:r>
                      <a:r>
                        <a:rPr lang="ru-RU" sz="15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/с пгт Междуреченский на 200 мест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пгт. Междуреченский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121 298,3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4"/>
          <p:cNvSpPr txBox="1">
            <a:spLocks/>
          </p:cNvSpPr>
          <p:nvPr/>
        </p:nvSpPr>
        <p:spPr>
          <a:xfrm>
            <a:off x="990600" y="-341821"/>
            <a:ext cx="8153400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Перечень общественно значимых объектов строительства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на 2019-2021 годы в Кондинском районе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830997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 rot="18431246"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914400"/>
            <a:ext cx="88392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600" dirty="0" smtClean="0">
                <a:solidFill>
                  <a:srgbClr val="EEECE1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Устойчивое  развитие  агропромышленного  комплекса и сельских территорий  муниципального образования  Кондинский  район, повышение  конкурентоспособности продукции, произведенной на территории района </a:t>
            </a:r>
            <a:endParaRPr lang="ru-RU" sz="1600" dirty="0">
              <a:solidFill>
                <a:srgbClr val="EEECE1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3776520"/>
              </p:ext>
            </p:extLst>
          </p:nvPr>
        </p:nvGraphicFramePr>
        <p:xfrm>
          <a:off x="3657600" y="3307560"/>
          <a:ext cx="5105400" cy="3017039"/>
        </p:xfrm>
        <a:graphic>
          <a:graphicData uri="http://schemas.openxmlformats.org/drawingml/2006/table">
            <a:tbl>
              <a:tblPr/>
              <a:tblGrid>
                <a:gridCol w="2660560"/>
                <a:gridCol w="862885"/>
                <a:gridCol w="719071"/>
                <a:gridCol w="862884"/>
              </a:tblGrid>
              <a:tr h="187681"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3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Валовый сбор овощей открытого грунта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16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(скота и птицы на убой) в хозяйствах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всех категорий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1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Надои молока в хозяйствах всех категорий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6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(вылов) рыбы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6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заготовки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дикоросов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886200" y="2590800"/>
            <a:ext cx="1143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8800" y="2590800"/>
            <a:ext cx="1143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7600" y="2590800"/>
            <a:ext cx="12192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40 706,1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1600" y="2286000"/>
            <a:ext cx="7620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86600" y="2286000"/>
            <a:ext cx="838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2021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52800" y="2286000"/>
            <a:ext cx="8382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2019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9" name="Рисунок 28" descr="vaccinium-vitis-idaea-7548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09800"/>
            <a:ext cx="1905000" cy="1905000"/>
          </a:xfrm>
          <a:prstGeom prst="rect">
            <a:avLst/>
          </a:prstGeom>
        </p:spPr>
      </p:pic>
      <p:pic>
        <p:nvPicPr>
          <p:cNvPr id="28" name="Рисунок 27" descr="гриб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3048000"/>
            <a:ext cx="1790700" cy="2368651"/>
          </a:xfrm>
          <a:prstGeom prst="rect">
            <a:avLst/>
          </a:prstGeom>
        </p:spPr>
      </p:pic>
      <p:pic>
        <p:nvPicPr>
          <p:cNvPr id="27" name="Рисунок 26" descr="бы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181600"/>
            <a:ext cx="2286000" cy="1529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86775" cy="1107996"/>
          </a:xfrm>
        </p:spPr>
        <p:txBody>
          <a:bodyPr/>
          <a:lstStyle/>
          <a:p>
            <a:pPr marL="1079500" algn="ctr"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Кондинском районе»</a:t>
            </a: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143000"/>
            <a:ext cx="8686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Цель </a:t>
            </a:r>
            <a:r>
              <a:rPr lang="ru-RU" sz="1600" b="1" dirty="0">
                <a:solidFill>
                  <a:srgbClr val="7030A0"/>
                </a:solidFill>
              </a:rPr>
              <a:t>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  <a:r>
              <a:rPr lang="ru-RU" sz="1600" dirty="0" smtClean="0"/>
              <a:t> Трансформация делового климата и совершенствование бесшовной системы поддержки </a:t>
            </a:r>
          </a:p>
          <a:p>
            <a:pPr>
              <a:defRPr/>
            </a:pPr>
            <a:r>
              <a:rPr lang="ru-RU" sz="1600" dirty="0" smtClean="0"/>
              <a:t>и развития малого и среднего предпринимательства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5 377,9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86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5 850,7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676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5 377,9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8100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2019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102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2020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10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</a:rPr>
              <a:t>2021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Picture 9" descr="D:\OTKAT\Documents\ФОТО в ЕВРУ 2014\ВЫЛОВ И ПЕРЕРАБОТКА РЫБЫ\АЙТУР\айтур 2.JPG"/>
          <p:cNvPicPr>
            <a:picLocks noChangeAspect="1" noChangeArrowheads="1"/>
          </p:cNvPicPr>
          <p:nvPr/>
        </p:nvPicPr>
        <p:blipFill>
          <a:blip r:embed="rId4" cstate="print"/>
          <a:srcRect r="2496" b="10013"/>
          <a:stretch>
            <a:fillRect/>
          </a:stretch>
        </p:blipFill>
        <p:spPr bwMode="auto">
          <a:xfrm>
            <a:off x="685800" y="2209800"/>
            <a:ext cx="234641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C:\Users\021501\Desktop\ТЗЮ 2017\фото РЕГИОН 2017\Завод ООО Регион\Фото к презентации\DSC_0149.JPG"/>
          <p:cNvPicPr>
            <a:picLocks noChangeAspect="1" noChangeArrowheads="1"/>
          </p:cNvPicPr>
          <p:nvPr/>
        </p:nvPicPr>
        <p:blipFill>
          <a:blip r:embed="rId5" cstate="print"/>
          <a:srcRect r="18808"/>
          <a:stretch>
            <a:fillRect/>
          </a:stretch>
        </p:blipFill>
        <p:spPr bwMode="auto">
          <a:xfrm>
            <a:off x="228600" y="3581400"/>
            <a:ext cx="2330102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1" descr="C:\Users\021501\Desktop\УРАЙ 2017\чурилович 1 2017.jpg"/>
          <p:cNvPicPr>
            <a:picLocks noChangeAspect="1" noChangeArrowheads="1"/>
          </p:cNvPicPr>
          <p:nvPr/>
        </p:nvPicPr>
        <p:blipFill>
          <a:blip r:embed="rId6" cstate="print"/>
          <a:srcRect l="18898" t="9946" r="1891" b="8525"/>
          <a:stretch>
            <a:fillRect/>
          </a:stretch>
        </p:blipFill>
        <p:spPr bwMode="auto">
          <a:xfrm>
            <a:off x="685800" y="5029200"/>
            <a:ext cx="2339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05201" y="3352801"/>
          <a:ext cx="5486397" cy="3276599"/>
        </p:xfrm>
        <a:graphic>
          <a:graphicData uri="http://schemas.openxmlformats.org/drawingml/2006/table">
            <a:tbl>
              <a:tblPr/>
              <a:tblGrid>
                <a:gridCol w="2422229"/>
                <a:gridCol w="765186"/>
                <a:gridCol w="765186"/>
                <a:gridCol w="766898"/>
                <a:gridCol w="766898"/>
              </a:tblGrid>
              <a:tr h="73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целевых </a:t>
                      </a: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Значения показателя по годам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9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2057400" algn="l"/>
                        </a:tabLs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6300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200" spc="-5" dirty="0">
                <a:solidFill>
                  <a:srgbClr val="0000FF"/>
                </a:solidFill>
              </a:rPr>
              <a:t>Жилищно</a:t>
            </a:r>
            <a:r>
              <a:rPr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0000FF"/>
                </a:solidFill>
              </a:rPr>
              <a:t>коммунальное</a:t>
            </a:r>
            <a:r>
              <a:rPr sz="3200" spc="-75" dirty="0">
                <a:solidFill>
                  <a:srgbClr val="0000FF"/>
                </a:solidFill>
              </a:rPr>
              <a:t> </a:t>
            </a:r>
            <a:r>
              <a:rPr sz="3200" spc="-20" dirty="0">
                <a:solidFill>
                  <a:srgbClr val="0000FF"/>
                </a:solidFill>
              </a:rPr>
              <a:t>хозяйство</a:t>
            </a:r>
            <a:endParaRPr sz="3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129283"/>
            <a:ext cx="9144000" cy="1156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09600" y="118181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311,6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2020год – 321,7 млн. рублей,  2021 год – 315 ,6 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810000"/>
            <a:ext cx="2286000" cy="9906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sz="1400" b="1" spc="-15" dirty="0" smtClean="0">
                <a:latin typeface="Times New Roman"/>
                <a:cs typeface="Times New Roman"/>
              </a:rPr>
              <a:t>П</a:t>
            </a:r>
            <a:r>
              <a:rPr lang="ru-RU" sz="1400" b="1" spc="-5" dirty="0" smtClean="0">
                <a:latin typeface="Times New Roman"/>
                <a:cs typeface="Times New Roman"/>
              </a:rPr>
              <a:t>ри</a:t>
            </a:r>
            <a:r>
              <a:rPr lang="ru-RU" sz="1400" b="1" dirty="0" smtClean="0">
                <a:latin typeface="Times New Roman"/>
                <a:cs typeface="Times New Roman"/>
              </a:rPr>
              <a:t>о</a:t>
            </a:r>
            <a:r>
              <a:rPr lang="ru-RU" sz="1400" b="1" spc="-5" dirty="0" smtClean="0">
                <a:latin typeface="Times New Roman"/>
                <a:cs typeface="Times New Roman"/>
              </a:rPr>
              <a:t>бре</a:t>
            </a:r>
            <a:r>
              <a:rPr lang="ru-RU" sz="1400" b="1" spc="-25" dirty="0" smtClean="0">
                <a:latin typeface="Times New Roman"/>
                <a:cs typeface="Times New Roman"/>
              </a:rPr>
              <a:t>т</a:t>
            </a:r>
            <a:r>
              <a:rPr lang="ru-RU" sz="1400" b="1" spc="-5" dirty="0" smtClean="0">
                <a:latin typeface="Times New Roman"/>
                <a:cs typeface="Times New Roman"/>
              </a:rPr>
              <a:t>ение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spcBef>
                <a:spcPts val="340"/>
              </a:spcBef>
            </a:pPr>
            <a:r>
              <a:rPr lang="ru-RU" sz="1400" b="1" dirty="0" smtClean="0">
                <a:latin typeface="Times New Roman"/>
                <a:cs typeface="Times New Roman"/>
              </a:rPr>
              <a:t> 2019 год – 30,2  </a:t>
            </a:r>
            <a:r>
              <a:rPr lang="ru-RU" sz="14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400" b="1" spc="-80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 2020 год – 39,4 млн. рублей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2021 год – 29,3 млн. рублей</a:t>
            </a:r>
            <a:endParaRPr lang="ru-RU" sz="1400"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248400" y="3886200"/>
            <a:ext cx="2667000" cy="1066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sz="1400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2019 год -55,55 млн. рублей,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2020 год- 117,90 млн. рублей,  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 2021 год – 115,51 млн.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object 30"/>
          <p:cNvSpPr/>
          <p:nvPr/>
        </p:nvSpPr>
        <p:spPr>
          <a:xfrm>
            <a:off x="4648200" y="2133600"/>
            <a:ext cx="1676400" cy="28956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 и строительство объектов инженерной инфраструктуры на территориях, предназначенных для жилищного строительства пгт. Междуреченский </a:t>
            </a: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2019 год -13,9 млн. рублей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0"/>
          <p:cNvSpPr/>
          <p:nvPr/>
        </p:nvSpPr>
        <p:spPr>
          <a:xfrm>
            <a:off x="6096000" y="5181600"/>
            <a:ext cx="2590800" cy="1447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 пгт Междуреченский в сфере предоставления жилищно-коммунальных услуг - 21,7 млн. рублей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6477000" y="632460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1242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977412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87" y="2133600"/>
            <a:ext cx="2577639" cy="17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8600" y="49530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Мероприятия по формированию современной городской среды по благоустройству дворовых и общественных территорий</a:t>
            </a:r>
          </a:p>
          <a:p>
            <a:pPr marL="12700" marR="5080" indent="-635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2019 год -17,5 млн. рублей</a:t>
            </a:r>
          </a:p>
          <a:p>
            <a:pPr marL="12700" marR="5080" indent="-635" algn="ctr"/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2020 год – 16,6 млн. рублей</a:t>
            </a:r>
          </a:p>
          <a:p>
            <a:pPr marL="12700" marR="5080" indent="-635" algn="ctr"/>
            <a:r>
              <a:rPr lang="ru-RU" sz="1200" b="1" spc="-5" dirty="0" smtClean="0">
                <a:latin typeface="Times New Roman" pitchFamily="18" charset="0"/>
                <a:cs typeface="Times New Roman" pitchFamily="18" charset="0"/>
              </a:rPr>
              <a:t>2021 год- 13,42 млн. рублей</a:t>
            </a:r>
            <a:r>
              <a:rPr lang="ru-RU" sz="12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D:\ДискD\ТЕКУЩАЯ РАБОТА\ИНЖЕНЕРНЫЕ СЕТИ ВОДОСНАБЖЕНИЕ, ТЕПЛОСНАБЖЕНИЕ, КАНАЛИЗАЦИЯ\Фото\Фото 05.09.18\Инженерные сети Фото\20180828_1015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3" y="2070321"/>
            <a:ext cx="1836000" cy="24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>
                <a:solidFill>
                  <a:srgbClr val="0000FF"/>
                </a:solidFill>
              </a:rPr>
              <a:t>Муниципальная программа </a:t>
            </a:r>
            <a:br>
              <a:rPr lang="ru-RU" sz="2400" spc="-45" dirty="0" smtClean="0">
                <a:solidFill>
                  <a:srgbClr val="0000FF"/>
                </a:solidFill>
              </a:rPr>
            </a:br>
            <a:r>
              <a:rPr lang="ru-RU" sz="2400" spc="-45" dirty="0" smtClean="0">
                <a:solidFill>
                  <a:srgbClr val="0000FF"/>
                </a:solidFill>
              </a:rPr>
              <a:t>«</a:t>
            </a:r>
            <a:r>
              <a:rPr lang="ru-RU" sz="2400" dirty="0">
                <a:solidFill>
                  <a:srgbClr val="0000FF"/>
                </a:solidFill>
              </a:rPr>
              <a:t>Развитие жилищно-коммунального комплекса и повышение энергетической эффективности в </a:t>
            </a:r>
            <a:r>
              <a:rPr lang="ru-RU" sz="2400" dirty="0" smtClean="0">
                <a:solidFill>
                  <a:srgbClr val="0000FF"/>
                </a:solidFill>
              </a:rPr>
              <a:t>Кондинском районе</a:t>
            </a:r>
            <a:r>
              <a:rPr lang="ru-RU" sz="2400" spc="-45" dirty="0" smtClean="0">
                <a:solidFill>
                  <a:srgbClr val="0000FF"/>
                </a:solidFill>
              </a:rPr>
              <a:t>» </a:t>
            </a:r>
            <a:endParaRPr sz="29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90033950"/>
              </p:ext>
            </p:extLst>
          </p:nvPr>
        </p:nvGraphicFramePr>
        <p:xfrm>
          <a:off x="152400" y="2464173"/>
          <a:ext cx="8839200" cy="2471371"/>
        </p:xfrm>
        <a:graphic>
          <a:graphicData uri="http://schemas.openxmlformats.org/drawingml/2006/table">
            <a:tbl>
              <a:tblPr/>
              <a:tblGrid>
                <a:gridCol w="5943600"/>
                <a:gridCol w="1143000"/>
                <a:gridCol w="1752600"/>
              </a:tblGrid>
              <a:tr h="16781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работ, млн. руб.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теплоснабжения,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водоснабжения,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0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резервуара питьевой воды и водозаборных сооружений, ед.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ремонт котлов, шт.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45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инженерных сетей, км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9,75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ветхих сетей тепло-водоснабжения, км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3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55, 55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37952" y="1754089"/>
            <a:ext cx="7896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План подготовки объектов ЖКХ к работе в осенне-зимний период  2019гг.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>
                <a:solidFill>
                  <a:srgbClr val="0000FF"/>
                </a:solidFill>
              </a:rPr>
              <a:t>Муниципальная программа </a:t>
            </a:r>
            <a:br>
              <a:rPr lang="ru-RU" sz="2400" spc="-45" dirty="0" smtClean="0">
                <a:solidFill>
                  <a:srgbClr val="0000FF"/>
                </a:solidFill>
              </a:rPr>
            </a:br>
            <a:r>
              <a:rPr lang="ru-RU" sz="2400" spc="-45" dirty="0" smtClean="0">
                <a:solidFill>
                  <a:srgbClr val="0000FF"/>
                </a:solidFill>
              </a:rPr>
              <a:t>«Формирование комфорной городской среды» </a:t>
            </a:r>
            <a:endParaRPr sz="29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928126"/>
              </p:ext>
            </p:extLst>
          </p:nvPr>
        </p:nvGraphicFramePr>
        <p:xfrm>
          <a:off x="3306445" y="1600200"/>
          <a:ext cx="5685155" cy="1755648"/>
        </p:xfrm>
        <a:graphic>
          <a:graphicData uri="http://schemas.openxmlformats.org/drawingml/2006/table">
            <a:tbl>
              <a:tblPr/>
              <a:tblGrid>
                <a:gridCol w="1646555"/>
                <a:gridCol w="4038600"/>
              </a:tblGrid>
              <a:tr h="83820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Обустройство: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Центральных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скверов 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площадей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пгт. Междуреченский, пгт. Куминский, пгт. Кондинское, п. Половинка, с. Ямки;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Обустройство 44 общественных территорий;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Обустройство 74 дворовых территорий.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4112933"/>
            <a:ext cx="3029767" cy="203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7" y="1447800"/>
            <a:ext cx="2990850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352800"/>
            <a:ext cx="3923109" cy="259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30480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79"/>
            <a:ext cx="9143999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1950" dirty="0" smtClean="0">
                <a:solidFill>
                  <a:srgbClr val="0000FF"/>
                </a:solidFill>
              </a:rPr>
              <a:t>Муниципальная программа</a:t>
            </a:r>
            <a:br>
              <a:rPr lang="ru-RU" sz="1950" dirty="0" smtClean="0">
                <a:solidFill>
                  <a:srgbClr val="0000FF"/>
                </a:solidFill>
              </a:rPr>
            </a:br>
            <a:r>
              <a:rPr lang="ru-RU" sz="1950" dirty="0" smtClean="0">
                <a:solidFill>
                  <a:srgbClr val="0000FF"/>
                </a:solidFill>
              </a:rPr>
              <a:t> «Обеспечение доступным и комфортным жильем жителей Кондинского района»</a:t>
            </a:r>
            <a:endParaRPr sz="195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домики14747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43000"/>
            <a:ext cx="3544689" cy="1143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105400" y="2057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66 840,4 млн. 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4800600" y="14478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29400" y="19050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82 796,2 млн. 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6172200" y="14478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53400" y="19050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72 733,9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 млн. рублей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7620000" y="1371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2021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4294967295"/>
          </p:nvPr>
        </p:nvSpPr>
        <p:spPr>
          <a:xfrm>
            <a:off x="68122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9" name="object 21"/>
          <p:cNvSpPr/>
          <p:nvPr/>
        </p:nvSpPr>
        <p:spPr>
          <a:xfrm>
            <a:off x="381000" y="3886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</a:t>
            </a:r>
          </a:p>
        </p:txBody>
      </p:sp>
      <p:sp>
        <p:nvSpPr>
          <p:cNvPr id="30" name="object 21"/>
          <p:cNvSpPr/>
          <p:nvPr/>
        </p:nvSpPr>
        <p:spPr>
          <a:xfrm>
            <a:off x="381000" y="4648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</a:t>
            </a:r>
          </a:p>
        </p:txBody>
      </p:sp>
      <p:sp>
        <p:nvSpPr>
          <p:cNvPr id="31" name="object 21"/>
          <p:cNvSpPr/>
          <p:nvPr/>
        </p:nvSpPr>
        <p:spPr>
          <a:xfrm>
            <a:off x="381000" y="54102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Приобретение жилья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детям-сиротам</a:t>
            </a:r>
          </a:p>
        </p:txBody>
      </p:sp>
      <p:sp>
        <p:nvSpPr>
          <p:cNvPr id="32" name="object 21"/>
          <p:cNvSpPr/>
          <p:nvPr/>
        </p:nvSpPr>
        <p:spPr>
          <a:xfrm>
            <a:off x="381000" y="3048000"/>
            <a:ext cx="38100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Выкуп жилья </a:t>
            </a:r>
          </a:p>
        </p:txBody>
      </p:sp>
      <p:sp>
        <p:nvSpPr>
          <p:cNvPr id="34" name="Овал 33"/>
          <p:cNvSpPr/>
          <p:nvPr/>
        </p:nvSpPr>
        <p:spPr>
          <a:xfrm>
            <a:off x="61722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39 453,9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172200" y="37338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48400" y="46482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9 877,1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48400" y="5562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25 471,4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620000" y="54864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25 471,4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620000" y="4572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9 877,1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620000" y="37338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6200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29 391,6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724400" y="38100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7 993,8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800600" y="46482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10 391,7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876800" y="5562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18 193,9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724400" y="2895600"/>
            <a:ext cx="15240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30 261,0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3505200" y="2438400"/>
            <a:ext cx="21336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3" name="Рисунок 82" descr="http://msshkola.ru/_ph/109/268623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object 88"/>
          <p:cNvSpPr/>
          <p:nvPr/>
        </p:nvSpPr>
        <p:spPr>
          <a:xfrm rot="5400000">
            <a:off x="1460722" y="6235478"/>
            <a:ext cx="432398" cy="610643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0" y="4038600"/>
            <a:ext cx="3962400" cy="4572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333485" cy="731482"/>
          </a:xfrm>
          <a:prstGeom prst="rect">
            <a:avLst/>
          </a:prstGeom>
          <a:effectLst/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>
                <a:solidFill>
                  <a:srgbClr val="0000FF"/>
                </a:solidFill>
              </a:rPr>
              <a:t>Образование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4600" y="4495800"/>
            <a:ext cx="1143000" cy="661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743200" y="4572000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642,6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0" y="5638800"/>
            <a:ext cx="1143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800600" y="5715000"/>
            <a:ext cx="6362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1 336,9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 руб.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400" y="533400"/>
            <a:ext cx="769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201</a:t>
            </a:r>
            <a:r>
              <a:rPr lang="ru-RU"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9</a:t>
            </a: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lang="ru-RU"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8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1 979,5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2020 год – 2 487,6 млн.рублей,                         2021 год –  2 042,9 млн.рублей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953000" y="1905001"/>
            <a:ext cx="4038600" cy="4315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 основных общеобразовательных программ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 (ДОУ)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10000" y="5334000"/>
            <a:ext cx="318515" cy="4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152400" y="4114800"/>
            <a:ext cx="35814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lang="ru-RU" b="1" i="1" dirty="0" smtClean="0">
                <a:latin typeface="Times New Roman"/>
                <a:cs typeface="Times New Roman"/>
              </a:rPr>
              <a:t>15</a:t>
            </a:r>
            <a:r>
              <a:rPr lang="ru-RU" sz="1500" b="1" i="1" dirty="0" smtClean="0">
                <a:latin typeface="Times New Roman"/>
                <a:cs typeface="Times New Roman"/>
              </a:rPr>
              <a:t>  (</a:t>
            </a:r>
            <a:r>
              <a:rPr sz="1500" b="1" i="1" dirty="0" smtClean="0">
                <a:latin typeface="Times New Roman"/>
                <a:cs typeface="Times New Roman"/>
              </a:rPr>
              <a:t>об</a:t>
            </a:r>
            <a:r>
              <a:rPr sz="1500" b="1" i="1" spc="-10" dirty="0" smtClean="0">
                <a:latin typeface="Times New Roman"/>
                <a:cs typeface="Times New Roman"/>
              </a:rPr>
              <a:t>щ</a:t>
            </a:r>
            <a:r>
              <a:rPr sz="1500" b="1" i="1" dirty="0" smtClean="0">
                <a:latin typeface="Times New Roman"/>
                <a:cs typeface="Times New Roman"/>
              </a:rPr>
              <a:t>е</a:t>
            </a:r>
            <a:r>
              <a:rPr sz="1500" b="1" i="1" spc="5" dirty="0" smtClean="0"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latin typeface="Times New Roman"/>
                <a:cs typeface="Times New Roman"/>
              </a:rPr>
              <a:t>бра</a:t>
            </a:r>
            <a:r>
              <a:rPr sz="1500" b="1" i="1" spc="-15" dirty="0" smtClean="0">
                <a:latin typeface="Times New Roman"/>
                <a:cs typeface="Times New Roman"/>
              </a:rPr>
              <a:t>з</a:t>
            </a:r>
            <a:r>
              <a:rPr sz="1500" b="1" i="1" spc="-45" dirty="0" smtClean="0"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latin typeface="Times New Roman"/>
                <a:cs typeface="Times New Roman"/>
              </a:rPr>
              <a:t>в</a:t>
            </a:r>
            <a:r>
              <a:rPr sz="1500" b="1" i="1" spc="-35" dirty="0" smtClean="0">
                <a:latin typeface="Times New Roman"/>
                <a:cs typeface="Times New Roman"/>
              </a:rPr>
              <a:t>а</a:t>
            </a:r>
            <a:r>
              <a:rPr sz="1500" b="1" i="1" spc="-10" dirty="0" smtClean="0">
                <a:latin typeface="Times New Roman"/>
                <a:cs typeface="Times New Roman"/>
              </a:rPr>
              <a:t>т</a:t>
            </a:r>
            <a:r>
              <a:rPr sz="1500" b="1" i="1" dirty="0" smtClean="0">
                <a:latin typeface="Times New Roman"/>
                <a:cs typeface="Times New Roman"/>
              </a:rPr>
              <a:t>е</a:t>
            </a:r>
            <a:r>
              <a:rPr sz="1500" b="1" i="1" spc="-10" dirty="0" smtClean="0">
                <a:latin typeface="Times New Roman"/>
                <a:cs typeface="Times New Roman"/>
              </a:rPr>
              <a:t>л</a:t>
            </a:r>
            <a:r>
              <a:rPr sz="1500" b="1" i="1" dirty="0" smtClean="0">
                <a:latin typeface="Times New Roman"/>
                <a:cs typeface="Times New Roman"/>
              </a:rPr>
              <a:t>ьн</a:t>
            </a:r>
            <a:r>
              <a:rPr sz="1500" b="1" i="1" spc="-10" dirty="0" smtClean="0">
                <a:latin typeface="Times New Roman"/>
                <a:cs typeface="Times New Roman"/>
              </a:rPr>
              <a:t>ы</a:t>
            </a:r>
            <a:r>
              <a:rPr lang="ru-RU" sz="1500" b="1" i="1" spc="-10" dirty="0" smtClean="0">
                <a:latin typeface="Times New Roman"/>
                <a:cs typeface="Times New Roman"/>
              </a:rPr>
              <a:t>е</a:t>
            </a:r>
            <a:r>
              <a:rPr sz="1500" b="1" i="1" dirty="0" smtClean="0">
                <a:latin typeface="Times New Roman"/>
                <a:cs typeface="Times New Roman"/>
              </a:rPr>
              <a:t>  </a:t>
            </a:r>
            <a:r>
              <a:rPr sz="1500" b="1" i="1" spc="-5" dirty="0" smtClean="0"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latin typeface="Times New Roman"/>
                <a:cs typeface="Times New Roman"/>
              </a:rPr>
              <a:t>я – средние общеобразовательные школы) </a:t>
            </a:r>
            <a:endParaRPr sz="1500" i="1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09800" y="5181600"/>
            <a:ext cx="275844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257800" y="5715000"/>
            <a:ext cx="275843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848600" y="5867400"/>
            <a:ext cx="248411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724400" y="6332220"/>
            <a:ext cx="377951" cy="5257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2057400" y="5958840"/>
            <a:ext cx="635507" cy="89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 txBox="1"/>
          <p:nvPr/>
        </p:nvSpPr>
        <p:spPr>
          <a:xfrm>
            <a:off x="5181600" y="4038600"/>
            <a:ext cx="3810000" cy="507831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9535" algn="ctr"/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(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</a:t>
            </a:r>
            <a:r>
              <a:rPr sz="1500" b="1" i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00" b="1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дошкольного  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образовани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 – детские сады )</a:t>
            </a:r>
            <a:endParaRPr sz="15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0600" y="5486400"/>
            <a:ext cx="227075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Прямоугольник 88"/>
          <p:cNvSpPr/>
          <p:nvPr/>
        </p:nvSpPr>
        <p:spPr>
          <a:xfrm flipV="1">
            <a:off x="762000" y="2392680"/>
            <a:ext cx="7924800" cy="4571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0" y="6172200"/>
            <a:ext cx="1371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81"/>
          <p:cNvSpPr txBox="1"/>
          <p:nvPr/>
        </p:nvSpPr>
        <p:spPr>
          <a:xfrm>
            <a:off x="152400" y="6172200"/>
            <a:ext cx="11430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321,6 </a:t>
            </a:r>
          </a:p>
          <a:p>
            <a:pPr marL="12700" algn="ctr">
              <a:lnSpc>
                <a:spcPct val="100000"/>
              </a:lnSpc>
            </a:pPr>
            <a:r>
              <a:rPr lang="ru-RU" sz="1500" b="1" dirty="0" smtClean="0">
                <a:latin typeface="Times New Roman"/>
                <a:cs typeface="Times New Roman"/>
              </a:rPr>
              <a:t>млн. рублей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1" name="Выноска со стрелкой вверх 70"/>
          <p:cNvSpPr/>
          <p:nvPr/>
        </p:nvSpPr>
        <p:spPr>
          <a:xfrm rot="10800000">
            <a:off x="762000" y="1219200"/>
            <a:ext cx="7696200" cy="990600"/>
          </a:xfrm>
          <a:prstGeom prst="upArrowCallou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object 28"/>
          <p:cNvSpPr txBox="1"/>
          <p:nvPr/>
        </p:nvSpPr>
        <p:spPr>
          <a:xfrm>
            <a:off x="1143000" y="1219200"/>
            <a:ext cx="66294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/>
            <a:r>
              <a:rPr lang="ru-RU" sz="1300" b="1" i="1" spc="-5" dirty="0" smtClean="0">
                <a:latin typeface="Times New Roman"/>
                <a:cs typeface="Times New Roman"/>
              </a:rPr>
              <a:t>Субвенции для обеспечения</a:t>
            </a:r>
          </a:p>
          <a:p>
            <a:pPr marL="12700" marR="5080" indent="-1905" algn="ctr"/>
            <a:r>
              <a:rPr lang="ru-RU" sz="1300" b="1" i="1" spc="-5" dirty="0" smtClean="0">
                <a:latin typeface="Times New Roman"/>
                <a:cs typeface="Times New Roman"/>
              </a:rPr>
              <a:t> государственных гарантий на получение образования и осуществления переданных ОМС отдельных государственных полномочий в области образования</a:t>
            </a:r>
            <a:endParaRPr sz="1300" b="1" i="1" dirty="0">
              <a:latin typeface="Times New Roman"/>
              <a:cs typeface="Times New Roman"/>
            </a:endParaRPr>
          </a:p>
        </p:txBody>
      </p:sp>
      <p:sp>
        <p:nvSpPr>
          <p:cNvPr id="73" name="object 33"/>
          <p:cNvSpPr txBox="1"/>
          <p:nvPr/>
        </p:nvSpPr>
        <p:spPr>
          <a:xfrm>
            <a:off x="152400" y="1905000"/>
            <a:ext cx="4038600" cy="43152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 основных общеобразовательных</a:t>
            </a:r>
            <a:r>
              <a:rPr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программ (СОШ)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82" name="Рисунок 81" descr="https://pp.userapi.com/c840521/v840521072/7442d/h19fU054LPI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51816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7"/>
          <p:cNvGrpSpPr/>
          <p:nvPr/>
        </p:nvGrpSpPr>
        <p:grpSpPr>
          <a:xfrm>
            <a:off x="152399" y="2362202"/>
            <a:ext cx="838199" cy="1676398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84" name="Нашивка 83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0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944,7       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93"/>
          <p:cNvGrpSpPr/>
          <p:nvPr/>
        </p:nvGrpSpPr>
        <p:grpSpPr>
          <a:xfrm>
            <a:off x="2362200" y="2286000"/>
            <a:ext cx="1045986" cy="1752600"/>
            <a:chOff x="-2" y="1142993"/>
            <a:chExt cx="1045986" cy="1752600"/>
          </a:xfrm>
          <a:solidFill>
            <a:srgbClr val="FFFF00"/>
          </a:solidFill>
        </p:grpSpPr>
        <p:sp>
          <p:nvSpPr>
            <p:cNvPr id="95" name="Нашивка 94"/>
            <p:cNvSpPr/>
            <p:nvPr/>
          </p:nvSpPr>
          <p:spPr>
            <a:xfrm rot="5400000">
              <a:off x="-353310" y="1496301"/>
              <a:ext cx="1752600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7" name="Нашивка 4"/>
            <p:cNvSpPr/>
            <p:nvPr/>
          </p:nvSpPr>
          <p:spPr>
            <a:xfrm>
              <a:off x="1" y="1818385"/>
              <a:ext cx="1045983" cy="44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2700" algn="ctr"/>
              <a:r>
                <a:rPr lang="ru-RU" sz="1700" b="1" dirty="0" smtClean="0">
                  <a:latin typeface="Times New Roman"/>
                  <a:cs typeface="Times New Roman"/>
                </a:rPr>
                <a:t>192 413,4 </a:t>
              </a:r>
            </a:p>
            <a:p>
              <a:pPr marL="12700" algn="ctr"/>
              <a:r>
                <a:rPr lang="ru-RU" sz="1600" b="1" dirty="0" smtClean="0">
                  <a:latin typeface="Times New Roman"/>
                  <a:cs typeface="Times New Roman"/>
                </a:rPr>
                <a:t>   </a:t>
              </a:r>
              <a:r>
                <a:rPr lang="ru-RU" sz="1500" b="1" dirty="0" smtClean="0">
                  <a:latin typeface="Times New Roman"/>
                  <a:cs typeface="Times New Roman"/>
                </a:rPr>
                <a:t>рублей </a:t>
              </a:r>
            </a:p>
            <a:p>
              <a:pPr marL="12700" algn="ctr"/>
              <a:r>
                <a:rPr lang="ru-RU" sz="1500" b="1" dirty="0" smtClean="0">
                  <a:latin typeface="Times New Roman"/>
                  <a:cs typeface="Times New Roman"/>
                </a:rPr>
                <a:t>   на 1 ученика</a:t>
              </a:r>
            </a:p>
          </p:txBody>
        </p:sp>
      </p:grpSp>
      <p:grpSp>
        <p:nvGrpSpPr>
          <p:cNvPr id="7" name="Группа 98"/>
          <p:cNvGrpSpPr/>
          <p:nvPr/>
        </p:nvGrpSpPr>
        <p:grpSpPr>
          <a:xfrm>
            <a:off x="1219200" y="2362200"/>
            <a:ext cx="990601" cy="1676400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00" name="Нашивка 99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Times New Roman"/>
                  <a:cs typeface="Times New Roman"/>
                </a:rPr>
                <a:t>4910 </a:t>
              </a:r>
              <a:r>
                <a:rPr lang="ru-RU" b="1" dirty="0" smtClean="0">
                  <a:latin typeface="Times New Roman"/>
                  <a:cs typeface="Times New Roman"/>
                </a:rPr>
                <a:t>учеников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02"/>
          <p:cNvGrpSpPr/>
          <p:nvPr/>
        </p:nvGrpSpPr>
        <p:grpSpPr>
          <a:xfrm>
            <a:off x="7848600" y="2286000"/>
            <a:ext cx="1143000" cy="1752600"/>
            <a:chOff x="-82189" y="1066793"/>
            <a:chExt cx="1232810" cy="1752600"/>
          </a:xfrm>
          <a:solidFill>
            <a:srgbClr val="FFFF00"/>
          </a:solidFill>
        </p:grpSpPr>
        <p:sp>
          <p:nvSpPr>
            <p:cNvPr id="104" name="Нашивка 103"/>
            <p:cNvSpPr/>
            <p:nvPr/>
          </p:nvSpPr>
          <p:spPr>
            <a:xfrm rot="5400000">
              <a:off x="-342084" y="1326688"/>
              <a:ext cx="1752600" cy="1232810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5" name="Нашивка 4"/>
            <p:cNvSpPr/>
            <p:nvPr/>
          </p:nvSpPr>
          <p:spPr>
            <a:xfrm>
              <a:off x="1" y="1818385"/>
              <a:ext cx="1045983" cy="44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2700" algn="ctr"/>
              <a:r>
                <a:rPr lang="ru-RU" sz="1700" b="1" dirty="0" smtClean="0">
                  <a:latin typeface="Times New Roman"/>
                  <a:cs typeface="Times New Roman"/>
                </a:rPr>
                <a:t>176 552,8 </a:t>
              </a:r>
            </a:p>
            <a:p>
              <a:pPr marL="12700" algn="ctr"/>
              <a:r>
                <a:rPr lang="ru-RU" sz="1600" b="1" dirty="0" smtClean="0">
                  <a:latin typeface="Times New Roman"/>
                  <a:cs typeface="Times New Roman"/>
                </a:rPr>
                <a:t>   </a:t>
              </a:r>
              <a:r>
                <a:rPr lang="ru-RU" sz="1500" b="1" dirty="0" smtClean="0">
                  <a:latin typeface="Times New Roman"/>
                  <a:cs typeface="Times New Roman"/>
                </a:rPr>
                <a:t>рублей </a:t>
              </a:r>
            </a:p>
            <a:p>
              <a:pPr marL="12700" algn="ctr"/>
              <a:r>
                <a:rPr lang="ru-RU" sz="1500" b="1" dirty="0" smtClean="0">
                  <a:latin typeface="Times New Roman"/>
                  <a:cs typeface="Times New Roman"/>
                </a:rPr>
                <a:t>   на 1 ребенка</a:t>
              </a:r>
            </a:p>
          </p:txBody>
        </p:sp>
      </p:grpSp>
      <p:grpSp>
        <p:nvGrpSpPr>
          <p:cNvPr id="9" name="Группа 105"/>
          <p:cNvGrpSpPr/>
          <p:nvPr/>
        </p:nvGrpSpPr>
        <p:grpSpPr>
          <a:xfrm>
            <a:off x="5638800" y="2362200"/>
            <a:ext cx="838199" cy="1676398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07" name="Нашивка 106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8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305,4       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108"/>
          <p:cNvGrpSpPr/>
          <p:nvPr/>
        </p:nvGrpSpPr>
        <p:grpSpPr>
          <a:xfrm>
            <a:off x="6705600" y="2362200"/>
            <a:ext cx="990601" cy="1676400"/>
            <a:chOff x="-1" y="-175793"/>
            <a:chExt cx="1045983" cy="1670055"/>
          </a:xfrm>
          <a:solidFill>
            <a:srgbClr val="FFFF00"/>
          </a:solidFill>
        </p:grpSpPr>
        <p:sp>
          <p:nvSpPr>
            <p:cNvPr id="110" name="Нашивка 109"/>
            <p:cNvSpPr/>
            <p:nvPr/>
          </p:nvSpPr>
          <p:spPr>
            <a:xfrm rot="5400000">
              <a:off x="-312037" y="136243"/>
              <a:ext cx="1670055" cy="1045983"/>
            </a:xfrm>
            <a:prstGeom prst="chevron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1" name="Нашивка 4"/>
            <p:cNvSpPr/>
            <p:nvPr/>
          </p:nvSpPr>
          <p:spPr>
            <a:xfrm>
              <a:off x="0" y="597704"/>
              <a:ext cx="1045982" cy="195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latin typeface="Times New Roman"/>
                  <a:cs typeface="Times New Roman"/>
                </a:rPr>
                <a:t>1730 </a:t>
              </a:r>
              <a:r>
                <a:rPr lang="ru-RU" b="1" dirty="0" smtClean="0">
                  <a:latin typeface="Times New Roman"/>
                  <a:cs typeface="Times New Roman"/>
                </a:rPr>
                <a:t>дошкольников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981200" y="6248400"/>
            <a:ext cx="4953000" cy="538609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</a:t>
            </a:r>
            <a:r>
              <a:rPr lang="ru-RU"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я 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доп</a:t>
            </a:r>
            <a:r>
              <a:rPr sz="1500" b="1" i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500" b="1" i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ни</a:t>
            </a:r>
            <a:r>
              <a:rPr sz="1500" b="1" i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ельно</a:t>
            </a:r>
            <a:r>
              <a:rPr sz="1500" b="1" i="1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ru-RU" sz="15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образования, учреждение молодежной политики, ЦОФР)</a:t>
            </a:r>
            <a:endParaRPr sz="15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5" name="Диаграмма 114"/>
          <p:cNvGraphicFramePr/>
          <p:nvPr/>
        </p:nvGraphicFramePr>
        <p:xfrm>
          <a:off x="2438400" y="3886200"/>
          <a:ext cx="4114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524001"/>
            <a:ext cx="8382000" cy="3877985"/>
          </a:xfrm>
        </p:spPr>
        <p:txBody>
          <a:bodyPr/>
          <a:lstStyle/>
          <a:p>
            <a:pPr algn="ctr"/>
            <a:r>
              <a:rPr lang="ru-RU" sz="3600" dirty="0" smtClean="0"/>
              <a:t>Создание условий для стабильного и сбалансированного функционирования бюджетной системы района путем консолидации бюджетных ресурсов на приоритетных направлениях, зафиксированных в муниципальных программах района</a:t>
            </a:r>
            <a:endParaRPr lang="ru-RU" sz="36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7780"/>
            <a:ext cx="7367142" cy="861774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БЮДЖЕТНОЙ ПОЛИТИКИ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bject 3"/>
          <p:cNvSpPr>
            <a:spLocks noChangeArrowheads="1"/>
          </p:cNvSpPr>
          <p:nvPr/>
        </p:nvSpPr>
        <p:spPr bwMode="auto">
          <a:xfrm>
            <a:off x="0" y="5153025"/>
            <a:ext cx="9144000" cy="17049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Заголовок 12"/>
          <p:cNvSpPr>
            <a:spLocks noGrp="1"/>
          </p:cNvSpPr>
          <p:nvPr>
            <p:ph type="title"/>
          </p:nvPr>
        </p:nvSpPr>
        <p:spPr>
          <a:xfrm>
            <a:off x="381000" y="1"/>
            <a:ext cx="8485188" cy="116955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Кондинском районе» </a:t>
            </a:r>
            <a:r>
              <a:rPr lang="ru-RU" dirty="0" smtClean="0">
                <a:latin typeface="Franklin Gothic Medium Cond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Franklin Gothic Medium Cond" pitchFamily="34" charset="0"/>
                <a:cs typeface="Times New Roman" pitchFamily="18" charset="0"/>
              </a:rPr>
            </a:br>
            <a:r>
              <a:rPr lang="ru-RU" dirty="0" smtClean="0">
                <a:latin typeface="Franklin Gothic Medium Cond" pitchFamily="34" charset="0"/>
                <a:cs typeface="Times New Roman" pitchFamily="18" charset="0"/>
              </a:rPr>
              <a:t>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43800" y="16002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158,2млн.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1800" y="990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141,4 </a:t>
            </a:r>
            <a:r>
              <a:rPr lang="ru-RU" sz="160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895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149,9 млн. руб.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24800" y="2590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2021</a:t>
            </a:r>
          </a:p>
        </p:txBody>
      </p:sp>
      <p:sp>
        <p:nvSpPr>
          <p:cNvPr id="17" name="Овал 16"/>
          <p:cNvSpPr/>
          <p:nvPr/>
        </p:nvSpPr>
        <p:spPr>
          <a:xfrm>
            <a:off x="7239000" y="19812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77000" y="1447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4294967295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CD6CFB-196A-4C02-B825-B0514E16733A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4953000"/>
            <a:ext cx="4648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«Спортивная элита года»,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«Лыжня России», 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семейных команд «Мама, папа, я –    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спортивная семья»,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детей дошкольных образовательных   учреждений Кондинского района, </a:t>
            </a:r>
          </a:p>
        </p:txBody>
      </p:sp>
      <p:sp>
        <p:nvSpPr>
          <p:cNvPr id="29" name="Овал 28"/>
          <p:cNvSpPr/>
          <p:nvPr/>
        </p:nvSpPr>
        <p:spPr>
          <a:xfrm>
            <a:off x="0" y="3352800"/>
            <a:ext cx="8382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2018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90600" y="3352800"/>
            <a:ext cx="2819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2,1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>
                <a:solidFill>
                  <a:prstClr val="black"/>
                </a:solidFill>
              </a:rPr>
              <a:t>млн. руб</a:t>
            </a:r>
            <a:r>
              <a:rPr lang="ru-RU" sz="1300" b="1" dirty="0" smtClean="0">
                <a:solidFill>
                  <a:prstClr val="black"/>
                </a:solidFill>
              </a:rPr>
              <a:t>., передаваемые полномочия   70,0 тыс.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6800" y="3886200"/>
            <a:ext cx="2819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300" b="1" dirty="0">
                <a:solidFill>
                  <a:prstClr val="black"/>
                </a:solidFill>
              </a:rPr>
              <a:t>2,7 млн. </a:t>
            </a:r>
            <a:r>
              <a:rPr lang="ru-RU" sz="1300" b="1" dirty="0" smtClean="0">
                <a:solidFill>
                  <a:prstClr val="black"/>
                </a:solidFill>
              </a:rPr>
              <a:t>руб. передаваемые полномочия 90,01 тыс.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95400" y="4419600"/>
            <a:ext cx="251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2,7 а так же передаваемые полномочия 90,1 тыс. </a:t>
            </a:r>
            <a:r>
              <a:rPr lang="ru-RU" sz="1300" b="1" smtClean="0">
                <a:solidFill>
                  <a:prstClr val="black"/>
                </a:solidFill>
              </a:rPr>
              <a:t>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3400" y="4419600"/>
            <a:ext cx="7620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2020 год</a:t>
            </a:r>
          </a:p>
        </p:txBody>
      </p:sp>
      <p:sp>
        <p:nvSpPr>
          <p:cNvPr id="30" name="Овал 29"/>
          <p:cNvSpPr/>
          <p:nvPr/>
        </p:nvSpPr>
        <p:spPr>
          <a:xfrm>
            <a:off x="228600" y="3886200"/>
            <a:ext cx="7620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2019 год</a:t>
            </a:r>
          </a:p>
        </p:txBody>
      </p:sp>
      <p:pic>
        <p:nvPicPr>
          <p:cNvPr id="4121" name="Picture 2" descr="C:\Users\02-2211\Desktop\публичные слуш\фото для комфина\спортивная элита 2018 (по итогам 2017 года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3716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1143000"/>
            <a:ext cx="29718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программы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жителей Кондинского района возможностью систематически заниматься физической культурой и спортом.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8800" y="838200"/>
            <a:ext cx="1143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22860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149,9 млн. руб.</a:t>
            </a:r>
          </a:p>
        </p:txBody>
      </p:sp>
      <p:pic>
        <p:nvPicPr>
          <p:cNvPr id="4125" name="Picture 3" descr="C:\Users\02-2211\Desktop\публичные слуш\фото для комфина\папа, мама, я - спортивная семья 2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3810000" y="3352800"/>
            <a:ext cx="5334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Ежегодная Спартакиада трудящихся Кондинского района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пришкольных лагерей, соревнования в честь празднования дня физкультурника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муниципальных служащих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день бега «Кросс Нации»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городов и районов автономного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-17780"/>
            <a:ext cx="88149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Кондинского района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2400" dirty="0"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9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6119989"/>
              </p:ext>
            </p:extLst>
          </p:nvPr>
        </p:nvGraphicFramePr>
        <p:xfrm>
          <a:off x="152400" y="3352800"/>
          <a:ext cx="3047998" cy="1447800"/>
        </p:xfrm>
        <a:graphic>
          <a:graphicData uri="http://schemas.openxmlformats.org/drawingml/2006/table">
            <a:tbl>
              <a:tblPr/>
              <a:tblGrid>
                <a:gridCol w="1303600"/>
                <a:gridCol w="372904"/>
                <a:gridCol w="372904"/>
                <a:gridCol w="430355"/>
                <a:gridCol w="293641"/>
                <a:gridCol w="274594"/>
              </a:tblGrid>
              <a:tr h="14478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Z:\Отдел молодежной политики\ФОТО_ВИДЕО_ГАЗЕТА_МОЛОДЕЖКА\ФОТО_ВК_Ориентир\Акция Побед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4" t="18872" r="6641" b="21091"/>
          <a:stretch/>
        </p:blipFill>
        <p:spPr bwMode="auto">
          <a:xfrm>
            <a:off x="2826665" y="973436"/>
            <a:ext cx="1412504" cy="10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15.08.2016_КОНКУРС на лучший лагерь труда и отдыха 1\ФОТО_ЛТО_Ориентир\ЛТО_Ориентир11.JPG"/>
          <p:cNvPicPr>
            <a:picLocks noChangeAspect="1" noChangeArrowheads="1"/>
          </p:cNvPicPr>
          <p:nvPr/>
        </p:nvPicPr>
        <p:blipFill rotWithShape="1">
          <a:blip r:embed="rId5" cstate="print"/>
          <a:srcRect l="10012" r="8704"/>
          <a:stretch/>
        </p:blipFill>
        <p:spPr bwMode="auto">
          <a:xfrm>
            <a:off x="2826665" y="2028160"/>
            <a:ext cx="1412503" cy="1042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638800" y="762000"/>
            <a:ext cx="335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18,8млн. руб. в т.ч переданное полномочие 5,8 млн.руб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7200" y="2514600"/>
            <a:ext cx="4648200" cy="1219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молодежной политики в интересах инновационного социально ориентированного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9144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5240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13,0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29200" y="1447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0574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13,0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10200" y="1981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253953" name="Picture 1" descr="Y:\Общая\Комитет по финансам\Киммель О.А\фото от Вискуновой\27.08 Адреналин\IMG_83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3810000" cy="16764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038600" y="38100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4" name="Picture 2" descr="Y:\Общая\Комитет по финансам\Киммель О.А\фото от Вискуновой\27.08 Адреналин\IMG_86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990600"/>
            <a:ext cx="2667000" cy="205740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4343400" y="3886200"/>
            <a:ext cx="4648200" cy="2438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На программные мероприятия в 2019 году запланировано 530,0  тыс. рублей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Молодежные северные десанты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Проведение экстремального забега «Адреналин»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Соревнования на Кубок главы по пейнтболу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Форум Конда - Старт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Туристический слет среди трудовых коллективов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Фестиваль гитарной музыки  и др.</a:t>
            </a:r>
          </a:p>
          <a:p>
            <a:pPr algn="just" eaLnBrk="0" hangingPunct="0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5" name="Picture 3" descr="Y:\Общая\Комитет по финансам\Киммель О.А\фото от Вискуновой\27.08 Адреналин\IMG_8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76800"/>
            <a:ext cx="1981200" cy="1676400"/>
          </a:xfrm>
          <a:prstGeom prst="rect">
            <a:avLst/>
          </a:prstGeom>
          <a:noFill/>
        </p:spPr>
      </p:pic>
      <p:pic>
        <p:nvPicPr>
          <p:cNvPr id="253956" name="Picture 4" descr="Y:\Общая\Комитет по финансам\Киммель О.А\фото от Вискуновой\27.08 Адреналин\IMG_8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8768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>
                <a:solidFill>
                  <a:srgbClr val="0000FF"/>
                </a:solidFill>
              </a:rPr>
              <a:t>Культура </a:t>
            </a:r>
            <a:r>
              <a:rPr sz="4000" spc="-5" dirty="0">
                <a:solidFill>
                  <a:srgbClr val="0000FF"/>
                </a:solidFill>
              </a:rPr>
              <a:t>и</a:t>
            </a:r>
            <a:r>
              <a:rPr sz="4000" spc="-25" dirty="0">
                <a:solidFill>
                  <a:srgbClr val="0000FF"/>
                </a:solidFill>
              </a:rPr>
              <a:t> </a:t>
            </a:r>
            <a:r>
              <a:rPr sz="4000" spc="-15" dirty="0">
                <a:solidFill>
                  <a:srgbClr val="0000FF"/>
                </a:solidFill>
              </a:rPr>
              <a:t>кинематография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0210800" y="2057400"/>
            <a:ext cx="245364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657600" y="2895600"/>
            <a:ext cx="3124200" cy="838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городского поселения Междуреченский в сфере культуры составляют - 12,3 млн. рублей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81800" y="4343400"/>
            <a:ext cx="17526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648200" y="4343400"/>
            <a:ext cx="17526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09800" y="3810000"/>
            <a:ext cx="6934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Передаваемые полномочия  городского поселения Междуреченский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в сфере культуры составят - 12,0 млн. рублей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2" name="object 55"/>
          <p:cNvSpPr txBox="1"/>
          <p:nvPr/>
        </p:nvSpPr>
        <p:spPr>
          <a:xfrm>
            <a:off x="2286000" y="4876800"/>
            <a:ext cx="67056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Культурно-массовые  мероприятия:</a:t>
            </a:r>
          </a:p>
          <a:p>
            <a:pPr marL="635" algn="ctr">
              <a:lnSpc>
                <a:spcPts val="2050"/>
              </a:lnSpc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«Юный музыкант», Конкурс вокального искусства «Кондинские роднички»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фестиваль хоров ветеранов, Организация и проведение конкурса на соискание грантов в области культуры и искусства «От культурного проекта к социальному результату», Организация и проведение конкурса на соискание премии «Признание» в области культуры и искусства,  «Каждый день лета как праздник»,</a:t>
            </a:r>
          </a:p>
          <a:p>
            <a:pPr marL="635" algn="ctr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развлекательно-игровых программ  «Дед Мороз» и др. </a:t>
            </a:r>
            <a:endParaRPr lang="ru-RU" sz="1300" dirty="0" smtClean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14600" y="4343400"/>
            <a:ext cx="16764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209800" y="2971800"/>
            <a:ext cx="13716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400" y="685800"/>
            <a:ext cx="899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9"/>
          <p:cNvSpPr txBox="1"/>
          <p:nvPr/>
        </p:nvSpPr>
        <p:spPr>
          <a:xfrm>
            <a:off x="0" y="457200"/>
            <a:ext cx="9144000" cy="2338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2018 год – 275,2 млн. рублей, 2019 год – 204,4 млн. рублей, 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2020 год – 189,7 млн. рублей, 2021 год – 188,8 млн. рублей.</a:t>
            </a:r>
          </a:p>
          <a:p>
            <a:pPr algn="ctr"/>
            <a:endParaRPr lang="ru-RU" sz="12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данном разделе предусмотрено финансирование: МУК «Районный дворец культуры и искусств «Конда»,  МУК «Кондинская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система»,  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МУК «Районный краеведческий музей имени Нины Степановны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Цехновой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»,  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МУК «Районный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Учинский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историко-этнографический музей</a:t>
            </a:r>
          </a:p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имени Анатолия Николаевича Хомякова». </a:t>
            </a:r>
            <a:endParaRPr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rdki-konda.ru/tinybrowser/images/photo/image-6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828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rdki-konda.ru/tinybrowser/images/photo/fotogalereya/1-vokal-nyy-ansambl-zvonnic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057400" cy="17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 algn="l">
              <a:lnSpc>
                <a:spcPct val="100000"/>
              </a:lnSpc>
            </a:pPr>
            <a:r>
              <a:rPr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sz="4000" spc="-9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962400" y="3505200"/>
            <a:ext cx="518160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социальной поддержки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600200" y="1295400"/>
            <a:ext cx="688848" cy="9677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21,5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object 58"/>
          <p:cNvSpPr txBox="1"/>
          <p:nvPr/>
        </p:nvSpPr>
        <p:spPr>
          <a:xfrm>
            <a:off x="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18,2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14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25,5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25,5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0" y="37338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119,3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119,1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828800" y="3733800"/>
            <a:ext cx="1066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124,7</a:t>
            </a:r>
          </a:p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18,4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17,9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17,9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11,1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2019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2020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ru-RU" sz="25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25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58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99" name="object 58"/>
          <p:cNvSpPr txBox="1"/>
          <p:nvPr/>
        </p:nvSpPr>
        <p:spPr>
          <a:xfrm>
            <a:off x="228600" y="3200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0" name="object 58"/>
          <p:cNvSpPr txBox="1"/>
          <p:nvPr/>
        </p:nvSpPr>
        <p:spPr>
          <a:xfrm>
            <a:off x="304800" y="4343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1" name="object 58"/>
          <p:cNvSpPr txBox="1"/>
          <p:nvPr/>
        </p:nvSpPr>
        <p:spPr>
          <a:xfrm>
            <a:off x="228600" y="5486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80"/>
            <a:ext cx="914399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500" dirty="0" smtClean="0">
                <a:solidFill>
                  <a:srgbClr val="0000FF"/>
                </a:solidFill>
              </a:rPr>
              <a:t>Социальная </a:t>
            </a:r>
            <a:r>
              <a:rPr lang="ru-RU" sz="2500" dirty="0">
                <a:solidFill>
                  <a:srgbClr val="0000FF"/>
                </a:solidFill>
              </a:rPr>
              <a:t>поддержка отдельных категорий граждан Кондинского </a:t>
            </a:r>
            <a:r>
              <a:rPr lang="ru-RU" sz="2500" dirty="0" smtClean="0">
                <a:solidFill>
                  <a:srgbClr val="0000FF"/>
                </a:solidFill>
              </a:rPr>
              <a:t>района</a:t>
            </a:r>
            <a:endParaRPr sz="2500"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1.gstatic.com/images?q=tbn:ANd9GcREhd3_aWzMqc5JQI8wqxqKbbZcUV4h4D2Y76PtXk3PY-CuYrjBNA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124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066800"/>
            <a:ext cx="88392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</a:rPr>
              <a:t>Обеспечение доступности и качества предоставления   социальных гарантий для отдельных категорий граждан, проживающих в Кондинском </a:t>
            </a:r>
            <a:r>
              <a:rPr lang="ru-RU" i="1" dirty="0" smtClean="0">
                <a:solidFill>
                  <a:schemeClr val="tx1"/>
                </a:solidFill>
              </a:rPr>
              <a:t>районе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5800" y="2057400"/>
            <a:ext cx="14478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86200" y="2057400"/>
            <a:ext cx="1447800" cy="838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2057400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34290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133,5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0" y="3505200"/>
            <a:ext cx="1676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133,5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4200" y="34290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138,9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219200" y="2895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95800" y="2895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543800" y="2819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20" name="object 57"/>
          <p:cNvSpPr/>
          <p:nvPr/>
        </p:nvSpPr>
        <p:spPr>
          <a:xfrm>
            <a:off x="6553200" y="4038600"/>
            <a:ext cx="2438400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5"/>
          <p:cNvSpPr/>
          <p:nvPr/>
        </p:nvSpPr>
        <p:spPr>
          <a:xfrm>
            <a:off x="304800" y="4191000"/>
            <a:ext cx="2514600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2018-2021 годы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3550" y="1676400"/>
          <a:ext cx="5853113" cy="5029200"/>
        </p:xfrm>
        <a:graphic>
          <a:graphicData uri="http://schemas.openxmlformats.org/presentationml/2006/ole">
            <p:oleObj spid="_x0000_s247810" name="Worksheet" r:id="rId4" imgW="4324288" imgH="342900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Районный фонд финансовой поддержки поселений на 2019-2021 годы (тыс. рублей)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447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://mszhk.omskportal.ru/ru/RegionalPublicAuthorities/executivelist/MSZHK/news/2018/05/23/1527061068240/PageContent/0/image/222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8475"/>
            <a:ext cx="1809082" cy="12795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ДОЛГОВАЯ ПОЛИТИКА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81000" y="7620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73866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4994124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139988"/>
                <a:gridCol w="96414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2021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99 633,6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60 232,6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60 285,8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-42 865,6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-83 591,7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-111 959,9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-60 269,5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</a:t>
                      </a:r>
                      <a:r>
                        <a:rPr lang="ru-RU" sz="1000" b="0" i="1" u="none" strike="noStrike" dirty="0" smtClean="0">
                          <a:latin typeface="Arial"/>
                        </a:rPr>
                        <a:t>Федерации</a:t>
                      </a:r>
                      <a:endParaRPr lang="ru-RU" sz="1000" b="0" i="1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42 865,6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64 906,1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68 159,9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60 569,5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-60 232,6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/>
                        </a:rPr>
                        <a:t>-60 285,9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dirty="0" smtClean="0">
                          <a:latin typeface="Arial"/>
                        </a:rPr>
                        <a:t>0,0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0,00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17 314,4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-43 800,0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Arial"/>
                        </a:rPr>
                        <a:t>300,00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2016-2021 годы (тыс. рублей)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3000" y="1397000"/>
          <a:ext cx="7391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077200" cy="5386090"/>
          </a:xfrm>
        </p:spPr>
        <p:txBody>
          <a:bodyPr/>
          <a:lstStyle/>
          <a:p>
            <a:pPr algn="just"/>
            <a:r>
              <a:rPr lang="ru-RU" sz="2000" b="0" dirty="0" smtClean="0"/>
              <a:t>- принятие мер, направленных на увеличение доходной базы бюджета района;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b="0" dirty="0" smtClean="0"/>
              <a:t>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pPr algn="just"/>
            <a:r>
              <a:rPr lang="ru-RU" sz="2000" b="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2000" b="0" dirty="0" smtClean="0"/>
              <a:t>- повышение эффективности предоставления муниципальных  услуг;</a:t>
            </a:r>
          </a:p>
          <a:p>
            <a:pPr algn="just"/>
            <a:r>
              <a:rPr lang="ru-RU" sz="2000" b="0" dirty="0" smtClean="0"/>
              <a:t>- обеспечение доступа немуниципальных организаций, включая социально ориентированные некоммерческие организации к оказанию муниципальных услуг; </a:t>
            </a:r>
          </a:p>
          <a:p>
            <a:pPr algn="just"/>
            <a:r>
              <a:rPr lang="ru-RU" sz="2000" b="0" dirty="0" smtClean="0"/>
              <a:t>- 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2000" b="0" dirty="0" smtClean="0"/>
              <a:t>- обеспечение открытости бюджетного процесса;</a:t>
            </a:r>
          </a:p>
          <a:p>
            <a:pPr algn="just"/>
            <a:r>
              <a:rPr lang="ru-RU" sz="2000" b="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8077200" cy="1219200"/>
          </a:xfrm>
        </p:spPr>
        <p:txBody>
          <a:bodyPr/>
          <a:lstStyle/>
          <a:p>
            <a:pPr algn="ctr"/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71942" cy="11079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Использование механизмов инициативного бюджетирования при формировании бюджета района на 2019 -2021 годы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1430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81001"/>
            <a:ext cx="8510142" cy="1661993"/>
          </a:xfrm>
        </p:spPr>
        <p:txBody>
          <a:bodyPr/>
          <a:lstStyle/>
          <a:p>
            <a:pPr lvl="0" algn="ctr" rtl="0"/>
            <a:r>
              <a:rPr lang="ru-RU" sz="2400" dirty="0" smtClean="0">
                <a:solidFill>
                  <a:srgbClr val="0000FF"/>
                </a:solidFill>
              </a:rPr>
              <a:t>Проекты, реализуемые в рамках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инициативного бюджетирования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aburnashov.ru/assets/images/glavnaya_tema/narodnyj-byudzh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77287" cy="61293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76200"/>
            <a:ext cx="7858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14400"/>
            <a:ext cx="86407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628200, Тюменская область, Кондинский район,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пгт. Междуреченский, ул. Титова 24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приемной: к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omfinkonda@bk.ru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приемной: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района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-председатель Комитета по финансам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Анатольевна Мостовых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Комитета по финансам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Сергеевна Васильева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8 (34677)33-965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17:12.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4CE-80A5-46EE-8FF9-30E637E0425C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990600" y="-329334"/>
            <a:ext cx="7900542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Основные показатели прогноза социально-экономического развития </a:t>
            </a:r>
            <a:r>
              <a:rPr lang="ru-RU" sz="1600" dirty="0" err="1" smtClean="0">
                <a:solidFill>
                  <a:schemeClr val="tx1"/>
                </a:solidFill>
              </a:rPr>
              <a:t>Кондинского</a:t>
            </a:r>
            <a:r>
              <a:rPr lang="ru-RU" sz="1600" dirty="0" smtClean="0">
                <a:solidFill>
                  <a:schemeClr val="tx1"/>
                </a:solidFill>
              </a:rPr>
              <a:t>  района на 2019 год и плановый период 2020 и 2021 годов</a:t>
            </a:r>
            <a:endParaRPr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838207"/>
          <a:ext cx="8382001" cy="5721238"/>
        </p:xfrm>
        <a:graphic>
          <a:graphicData uri="http://schemas.openxmlformats.org/drawingml/2006/table">
            <a:tbl>
              <a:tblPr/>
              <a:tblGrid>
                <a:gridCol w="1907742"/>
                <a:gridCol w="819760"/>
                <a:gridCol w="586742"/>
                <a:gridCol w="586742"/>
                <a:gridCol w="586742"/>
                <a:gridCol w="638707"/>
                <a:gridCol w="643738"/>
                <a:gridCol w="657148"/>
                <a:gridCol w="657148"/>
                <a:gridCol w="662176"/>
                <a:gridCol w="635356"/>
              </a:tblGrid>
              <a:tr h="1848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 отчет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 отчет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 оценка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 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 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 прогноз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конец года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декабрю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среднем за год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г/г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(среднегодовая)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31,444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31,119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30,862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30,731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30,972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30,588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31,242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30,320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31,334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доходы населения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12,268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12,769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13,053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13,807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13,702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14,632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Среднедушевые денежные доходы населения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28,026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31,637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33,127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34,625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35,122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36,827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37,659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38,914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Реальные располагаемые денежные доходы населения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8253,8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8336,4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8403,1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8453,5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8529,1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8504,2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8708,2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8551,0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8925,9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оплаты труда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5699,2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6504,6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6829,9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7041,6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7253,3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7274,0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7732,0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7514,0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8242,4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9,147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9,581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9,488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9,590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9,442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9,609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9,396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9,646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работников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51,922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56,576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59,411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61,847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63,028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64,199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67,055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66,642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71,207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Реальная заработная плата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48,480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54,557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57,905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59,354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60,488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61,968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64,725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64,079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68,468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капитал, номинальный объем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20721,7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35683,0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33449,3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28020,6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31475,9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11668,2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16238,9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11564,2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16663,2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Индекс-дефлятор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84" marR="24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53661"/>
            <a:ext cx="9144000" cy="17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-226622"/>
            <a:ext cx="7900542" cy="14532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lang="ru-RU" sz="2400" spc="-10" dirty="0" smtClean="0">
                <a:solidFill>
                  <a:srgbClr val="0000FF"/>
                </a:solidFill>
              </a:rPr>
              <a:t>Основные характеристики бюджета </a:t>
            </a:r>
            <a:r>
              <a:rPr lang="ru-RU" sz="2400" spc="-25" dirty="0" smtClean="0">
                <a:solidFill>
                  <a:srgbClr val="0000FF"/>
                </a:solidFill>
              </a:rPr>
              <a:t>Кондинского</a:t>
            </a:r>
            <a:r>
              <a:rPr sz="2400" spc="-10" dirty="0" smtClean="0">
                <a:solidFill>
                  <a:srgbClr val="0000FF"/>
                </a:solidFill>
              </a:rPr>
              <a:t> </a:t>
            </a:r>
            <a:r>
              <a:rPr sz="2400" spc="-5" dirty="0" smtClean="0">
                <a:solidFill>
                  <a:srgbClr val="0000FF"/>
                </a:solidFill>
              </a:rPr>
              <a:t>района</a:t>
            </a:r>
            <a:r>
              <a:rPr lang="ru-RU" sz="2400" spc="-5" dirty="0" smtClean="0">
                <a:solidFill>
                  <a:srgbClr val="0000FF"/>
                </a:solidFill>
              </a:rPr>
              <a:t> </a:t>
            </a:r>
            <a:br>
              <a:rPr lang="ru-RU" sz="2400" spc="-5" dirty="0" smtClean="0">
                <a:solidFill>
                  <a:srgbClr val="0000FF"/>
                </a:solidFill>
              </a:rPr>
            </a:br>
            <a:r>
              <a:rPr sz="2400" spc="-5" dirty="0" smtClean="0">
                <a:solidFill>
                  <a:srgbClr val="0000FF"/>
                </a:solidFill>
              </a:rPr>
              <a:t>на </a:t>
            </a:r>
            <a:r>
              <a:rPr sz="2400" dirty="0" smtClean="0">
                <a:solidFill>
                  <a:srgbClr val="0000FF"/>
                </a:solidFill>
              </a:rPr>
              <a:t>201</a:t>
            </a:r>
            <a:r>
              <a:rPr lang="ru-RU" sz="2400" dirty="0" smtClean="0">
                <a:solidFill>
                  <a:srgbClr val="0000FF"/>
                </a:solidFill>
              </a:rPr>
              <a:t>9</a:t>
            </a:r>
            <a:r>
              <a:rPr sz="2400" spc="-40" dirty="0" smtClean="0">
                <a:solidFill>
                  <a:srgbClr val="0000FF"/>
                </a:solidFill>
              </a:rPr>
              <a:t> </a:t>
            </a:r>
            <a:r>
              <a:rPr lang="ru-RU" sz="2400" spc="-45" dirty="0" smtClean="0">
                <a:solidFill>
                  <a:srgbClr val="0000FF"/>
                </a:solidFill>
              </a:rPr>
              <a:t>год и на плановый период 2020 и 2021 годов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68502"/>
                <a:gridCol w="1143000"/>
                <a:gridCol w="1029434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4 358 255,8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3 769 558,7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3 968 397,3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4 334 533,4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3 707 609,9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105,3%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109,2%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4 132 326,0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3 853 603,7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3 924 597,3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4 334 833,4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3 707 609,9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+43 800,0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80197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 algn="l"/>
            <a:r>
              <a:rPr lang="ru-RU" sz="1400" dirty="0" smtClean="0">
                <a:solidFill>
                  <a:schemeClr val="tx1"/>
                </a:solidFill>
              </a:rPr>
              <a:t>Сведения о планируемых поступлениях в бюджет </a:t>
            </a:r>
            <a:r>
              <a:rPr lang="ru-RU" sz="1400" dirty="0" err="1" smtClean="0">
                <a:solidFill>
                  <a:schemeClr val="tx1"/>
                </a:solidFill>
              </a:rPr>
              <a:t>Кондинского</a:t>
            </a:r>
            <a:r>
              <a:rPr lang="ru-RU" sz="1400" dirty="0" smtClean="0">
                <a:solidFill>
                  <a:schemeClr val="tx1"/>
                </a:solidFill>
              </a:rPr>
              <a:t> района на 2019 год и плановый период 2020 и 2021 годов по видам доходов</a:t>
            </a:r>
            <a:endParaRPr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1" y="533397"/>
          <a:ext cx="8686798" cy="6172201"/>
        </p:xfrm>
        <a:graphic>
          <a:graphicData uri="http://schemas.openxmlformats.org/drawingml/2006/table">
            <a:tbl>
              <a:tblPr/>
              <a:tblGrid>
                <a:gridCol w="1547568"/>
                <a:gridCol w="3950300"/>
                <a:gridCol w="1191711"/>
                <a:gridCol w="982058"/>
                <a:gridCol w="1015161"/>
              </a:tblGrid>
              <a:tr h="426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724 283 958,00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685 917 430,00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652 544 330,00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566 217 500,00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527 178 300,00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492 983 600,00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8 797 500,00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527 178 300,00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492 983 600,00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46 122 000,00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46 751 200,00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47 391 600,00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1 05 01 000 00 0000 110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36 079 500,00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36 708 700,00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37 349 100,00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1 05 02 000 02 0000 110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4 072 000,00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4 072 000,00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4 072 000,00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1 05 03 000 01 0000 110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1 05 04 000 02 0000 110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5 821 200,00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5 821 200,00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5 821 200,00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2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1 06 06 000 00 0000 110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3 370 000,00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3 370 000,00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3 370 000,00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47 715 400,00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47 712 100,00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47 712 100,00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1 12 00 000 00 0000 000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3 105 400,00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3 105 400,00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3 105 400,00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45 888 158,00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45 760 330,00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45 710 330,00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2 490 000,00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2 390 000,00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2 621 100,00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2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АДМИНИСТРАТИВНЫЕ ПЛАТЕЖИ И СБОРЫ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351 700,00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351 800,00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3 244 113 382,23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3 648 615 990,00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3 055 065 613,00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3 238 645 478,23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3 641 908 390,00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3 049 271 313,00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2 02 10 000 00 0000 151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825 446 700,00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678 462 900,00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703 988 000,00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2 02 20 000 00 0000 151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518 675 700,00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1 127 429 500,00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496 616 200,00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2 02 30 000 00 0000 151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1 684 307 400,00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1 696 091 400,00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1 704 487 000,00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2 02 40 000 00 0000 151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210 215 678,23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139 924 590,00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144 180 113,00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2 07 00 000 00 0000 000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5 467 904,00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6 707 600,00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5 794 300,00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3 968 397 340,23</a:t>
                      </a:r>
                    </a:p>
                  </a:txBody>
                  <a:tcPr marL="3514" marR="3514" marT="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4 334 533 420,00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3 707 609 943,00</a:t>
                      </a:r>
                    </a:p>
                  </a:txBody>
                  <a:tcPr marL="3514" marR="3514" marT="3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 algn="ctr">
              <a:lnSpc>
                <a:spcPct val="10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2017 – 2021 годы, (%)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7965</TotalTime>
  <Words>8213</Words>
  <Application>Microsoft Office PowerPoint</Application>
  <PresentationFormat>Экран (4:3)</PresentationFormat>
  <Paragraphs>2040</Paragraphs>
  <Slides>52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Office Theme</vt:lpstr>
      <vt:lpstr>2_Office Theme</vt:lpstr>
      <vt:lpstr>Worksheet</vt:lpstr>
      <vt:lpstr>Слайд 1</vt:lpstr>
      <vt:lpstr>Слайд 2</vt:lpstr>
      <vt:lpstr>      Составление проекта бюджета Кондинского района на 2019 год  и на плановый период 2020 и 2021 годов основано на следующих документах:</vt:lpstr>
      <vt:lpstr> ЦЕЛЬ БЮДЖЕТНОЙ ПОЛИТИКИ</vt:lpstr>
      <vt:lpstr> ОСНОВНЫЕ ЗАДАЧИ БЮДЖЕТНОЙ ПОЛИТИКИ  на 2019 год и на плановый период 2020 и 2021 годов </vt:lpstr>
      <vt:lpstr>Основные показатели прогноза социально-экономического развития Кондинского  района на 2019 год и плановый период 2020 и 2021 годов</vt:lpstr>
      <vt:lpstr>Основные характеристики бюджета Кондинского района  на 2019 год и на плановый период 2020 и 2021 годов</vt:lpstr>
      <vt:lpstr>Сведения о планируемых поступлениях в бюджет Кондинского района на 2019 год и плановый период 2020 и 2021 годов по видам доходов</vt:lpstr>
      <vt:lpstr>Структура доходов бюджета Кондинского района на 2017 – 2021 годы, (%)</vt:lpstr>
      <vt:lpstr>Динамика и структура налоговых доходов бюджета Кондинского района на 2017-2021 годы</vt:lpstr>
      <vt:lpstr>Динамика неналоговых доходов бюджета Кондинского   района на 2017-2021 годы </vt:lpstr>
      <vt:lpstr>Динамика безвозмездных поступлений в бюджет  Кондинского района на 2017 – 2021 годы  </vt:lpstr>
      <vt:lpstr>НОВАЦИИ В ОРГАНИЗАЦИИ  МЕЖБЮДЖЕТНЫХ ОТНОШЕНИЙ  (ОКРУГ-РАЙОН)</vt:lpstr>
      <vt:lpstr>Слайд 14</vt:lpstr>
      <vt:lpstr>Повышение оплаты труда</vt:lpstr>
      <vt:lpstr>Структура расходов бюджета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 Общегосударственные вопросы</vt:lpstr>
      <vt:lpstr>«Развитие муниципальной службы в муниципальном образовании Кондинский район»</vt:lpstr>
      <vt:lpstr>Муниципальная программа «Социально-экономическое развитие коренных малочисленных народов Севера Кондинского района»</vt:lpstr>
      <vt:lpstr>Национальная экономика</vt:lpstr>
      <vt:lpstr>«Развитие транспортной системы  Кондинского района» СУБСИДИИ ПРЕДПРИЯТИЯМ ТРАНСПОРТНОЙ СИСТЕМЫ</vt:lpstr>
      <vt:lpstr>Объем Дорожного фонда муниципального образования Кондинский район на 2017 -2021 годы, тыс. рублей</vt:lpstr>
      <vt:lpstr> Использование средств Дорожного фонда в 2019 - 2021 гг.</vt:lpstr>
      <vt:lpstr>      </vt:lpstr>
      <vt:lpstr>Муниципальная программа «Развитие агропромышленного комплекса и рынков сельскохозяйственной продукции, сырья и продовольствия в Кондинском районе»</vt:lpstr>
      <vt:lpstr>Муниципальная программа  «Развитие малого и среднего предпринимательства  в Кондинском районе»</vt:lpstr>
      <vt:lpstr>Жилищно-коммунальное хозяйство</vt:lpstr>
      <vt:lpstr>Муниципальная программа  «Развитие жилищно-коммунального комплекса и повышение энергетической эффективности в Кондинском районе» </vt:lpstr>
      <vt:lpstr>Муниципальная программа  «Формирование комфорной городской среды» </vt:lpstr>
      <vt:lpstr>Муниципальная программа  «Обеспечение доступным и комфортным жильем жителей Кондинского района»</vt:lpstr>
      <vt:lpstr>Образование</vt:lpstr>
      <vt:lpstr>«Развитие физической культуры и спорта  в Кондинском районе»                  </vt:lpstr>
      <vt:lpstr>Молодежь Кондинского района  </vt:lpstr>
      <vt:lpstr>Культура и кинематография</vt:lpstr>
      <vt:lpstr>Социальная политика</vt:lpstr>
      <vt:lpstr>Социальная поддержка отдельных категорий граждан Кондинского района</vt:lpstr>
      <vt:lpstr>Финансовая помощь, оказываемая городским и сельским поселениям Кондинского района  на 2018-2021 годы (тыс. рублей) </vt:lpstr>
      <vt:lpstr>Районный фонд финансовой поддержки поселений на 2019-2021 годы (тыс. рублей)</vt:lpstr>
      <vt:lpstr>ДОЛГОВАЯ ПОЛИТИКА</vt:lpstr>
      <vt:lpstr>Структура источников  финансирования дефицита бюджета</vt:lpstr>
      <vt:lpstr>Объем муниципального долга  на 2016-2021 годы (тыс. рублей)</vt:lpstr>
      <vt:lpstr>Использование механизмов инициативного бюджетирования при формировании бюджета района на 2019 -2021 годы</vt:lpstr>
      <vt:lpstr>Проекты, реализуемые в рамках  инициативного бюджетирования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022215</cp:lastModifiedBy>
  <cp:revision>923</cp:revision>
  <dcterms:created xsi:type="dcterms:W3CDTF">2015-11-30T14:13:04Z</dcterms:created>
  <dcterms:modified xsi:type="dcterms:W3CDTF">2018-12-12T05:07:18Z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