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71" r:id="rId5"/>
    <p:sldMasterId id="2147483692" r:id="rId6"/>
    <p:sldMasterId id="2147483709" r:id="rId7"/>
    <p:sldMasterId id="2147483726" r:id="rId8"/>
    <p:sldMasterId id="2147483744" r:id="rId9"/>
    <p:sldMasterId id="2147483766" r:id="rId10"/>
    <p:sldMasterId id="2147483780" r:id="rId11"/>
    <p:sldMasterId id="2147483793" r:id="rId12"/>
    <p:sldMasterId id="2147483810" r:id="rId13"/>
    <p:sldMasterId id="2147483827" r:id="rId14"/>
    <p:sldMasterId id="2147483840" r:id="rId15"/>
    <p:sldMasterId id="2147483852" r:id="rId16"/>
    <p:sldMasterId id="2147483869" r:id="rId17"/>
    <p:sldMasterId id="2147483871" r:id="rId18"/>
    <p:sldMasterId id="2147483884" r:id="rId19"/>
    <p:sldMasterId id="2147483900" r:id="rId20"/>
    <p:sldMasterId id="2147483917" r:id="rId21"/>
    <p:sldMasterId id="2147483934" r:id="rId22"/>
    <p:sldMasterId id="2147484129" r:id="rId23"/>
    <p:sldMasterId id="2147484143" r:id="rId24"/>
  </p:sldMasterIdLst>
  <p:notesMasterIdLst>
    <p:notesMasterId r:id="rId38"/>
  </p:notesMasterIdLst>
  <p:handoutMasterIdLst>
    <p:handoutMasterId r:id="rId39"/>
  </p:handoutMasterIdLst>
  <p:sldIdLst>
    <p:sldId id="551" r:id="rId25"/>
    <p:sldId id="816" r:id="rId26"/>
    <p:sldId id="817" r:id="rId27"/>
    <p:sldId id="819" r:id="rId28"/>
    <p:sldId id="818" r:id="rId29"/>
    <p:sldId id="824" r:id="rId30"/>
    <p:sldId id="820" r:id="rId31"/>
    <p:sldId id="823" r:id="rId32"/>
    <p:sldId id="826" r:id="rId33"/>
    <p:sldId id="822" r:id="rId34"/>
    <p:sldId id="821" r:id="rId35"/>
    <p:sldId id="827" r:id="rId36"/>
    <p:sldId id="828" r:id="rId37"/>
  </p:sldIdLst>
  <p:sldSz cx="9144000" cy="6858000" type="screen4x3"/>
  <p:notesSz cx="6797675" cy="9926638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FF9966"/>
    <a:srgbClr val="0000FF"/>
    <a:srgbClr val="FF99FF"/>
    <a:srgbClr val="EE1290"/>
    <a:srgbClr val="CC6600"/>
    <a:srgbClr val="66FF33"/>
    <a:srgbClr val="66FF99"/>
    <a:srgbClr val="DFFECE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10" autoAdjust="0"/>
    <p:restoredTop sz="96391" autoAdjust="0"/>
  </p:normalViewPr>
  <p:slideViewPr>
    <p:cSldViewPr>
      <p:cViewPr>
        <p:scale>
          <a:sx n="120" d="100"/>
          <a:sy n="120" d="100"/>
        </p:scale>
        <p:origin x="-45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4224" y="-11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6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r">
              <a:defRPr sz="1200"/>
            </a:lvl1pPr>
          </a:lstStyle>
          <a:p>
            <a:fld id="{6C9B66ED-47A8-4DFF-B304-AF321E597F15}" type="datetimeFigureOut">
              <a:rPr lang="ru-RU" smtClean="0"/>
              <a:pPr/>
              <a:t>12.07.2018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6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r">
              <a:defRPr sz="1200"/>
            </a:lvl1pPr>
          </a:lstStyle>
          <a:p>
            <a:fld id="{888EE776-ED49-4D58-9947-897FE817B9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51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6" y="17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/>
          <a:lstStyle>
            <a:lvl1pPr algn="r">
              <a:defRPr sz="1200"/>
            </a:lvl1pPr>
          </a:lstStyle>
          <a:p>
            <a:fld id="{8BC972B1-184A-4B1D-8A19-8CE3303A33DA}" type="datetimeFigureOut">
              <a:rPr lang="ru-RU" smtClean="0"/>
              <a:pPr/>
              <a:t>12.07.2018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6" rIns="91126" bIns="4556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4"/>
            <a:ext cx="5438140" cy="4466987"/>
          </a:xfrm>
          <a:prstGeom prst="rect">
            <a:avLst/>
          </a:prstGeom>
        </p:spPr>
        <p:txBody>
          <a:bodyPr vert="horz" lIns="91126" tIns="45566" rIns="91126" bIns="455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6" y="9428600"/>
            <a:ext cx="2945658" cy="496331"/>
          </a:xfrm>
          <a:prstGeom prst="rect">
            <a:avLst/>
          </a:prstGeom>
        </p:spPr>
        <p:txBody>
          <a:bodyPr vert="horz" lIns="91126" tIns="45566" rIns="91126" bIns="45566" rtlCol="0" anchor="b"/>
          <a:lstStyle>
            <a:lvl1pPr algn="r">
              <a:defRPr sz="1200"/>
            </a:lvl1pPr>
          </a:lstStyle>
          <a:p>
            <a:fld id="{599B38AA-6CC1-4859-AFCC-434B2CE1B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95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941" indent="-285363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46" indent="-228289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024" indent="-228289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4604" indent="-228289" defTabSz="922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1182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7756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4335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0918" indent="-228289" defTabSz="922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5979BFD-BADA-474A-90B5-FE3B469FFED4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1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75" y="4712541"/>
            <a:ext cx="4984751" cy="4469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406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463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93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052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8286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338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5659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4001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599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3799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4493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04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44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5419" y="549275"/>
            <a:ext cx="615553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302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11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21847"/>
            <a:ext cx="8316912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0961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505947"/>
            <a:ext cx="72009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561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50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60518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C5BF-300F-47F2-A866-BA3C995670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2914041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5F24-8E05-4C2C-8293-A8FA18C7DA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045315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80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F357-C131-4BC2-8445-0236BCB48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881718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5700-C99B-4E7D-AB12-654CF4AD81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6514060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2214-7B73-4740-B001-1EDD9418F1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6362015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B157-BCE3-4AD5-BFBD-DDEC7A0B0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194611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48037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4D6E-918C-4AAA-BCAF-5D7BE81D41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908571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9E29-ACDF-48F6-AECF-0E52A54AC1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0320732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0900-7180-4223-B3EF-BD0629F2DD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787554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8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F6A6-52FA-46B0-A722-F168458F5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8762989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2CF-984D-4D0E-A2AB-9FB78F95D2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920787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48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65300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C5BF-300F-47F2-A866-BA3C995670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362694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5F24-8E05-4C2C-8293-A8FA18C7DA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58515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80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F357-C131-4BC2-8445-0236BCB481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11600763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8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5700-C99B-4E7D-AB12-654CF4AD81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137799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92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2214-7B73-4740-B001-1EDD9418F1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6701983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B157-BCE3-4AD5-BFBD-DDEC7A0B04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1537165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4D6E-918C-4AAA-BCAF-5D7BE81D41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2653904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9E29-ACDF-48F6-AECF-0E52A54AC1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005898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0900-7180-4223-B3EF-BD0629F2DD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5341499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8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F6A6-52FA-46B0-A722-F168458F54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8674199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F2CF-984D-4D0E-A2AB-9FB78F95D2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6532350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473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430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3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60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9001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25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3081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7267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3030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4611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55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5414" y="549275"/>
            <a:ext cx="615553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97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1652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21847"/>
            <a:ext cx="8316912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743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505947"/>
            <a:ext cx="72009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5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24746"/>
            <a:ext cx="8424936" cy="5040561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69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езентация для Славнефть\Shablon_2_Present_fi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Эмблема_МНГ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9" y="180975"/>
            <a:ext cx="1177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03200"/>
            <a:ext cx="6900882" cy="2968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428605" y="857232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4"/>
          </p:nvPr>
        </p:nvSpPr>
        <p:spPr>
          <a:xfrm>
            <a:off x="4929199" y="928670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Содержимое 10"/>
          <p:cNvSpPr>
            <a:spLocks noGrp="1"/>
          </p:cNvSpPr>
          <p:nvPr>
            <p:ph sz="quarter" idx="15"/>
          </p:nvPr>
        </p:nvSpPr>
        <p:spPr>
          <a:xfrm>
            <a:off x="428605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Содержимое 10"/>
          <p:cNvSpPr>
            <a:spLocks noGrp="1"/>
          </p:cNvSpPr>
          <p:nvPr>
            <p:ph sz="quarter" idx="16"/>
          </p:nvPr>
        </p:nvSpPr>
        <p:spPr>
          <a:xfrm>
            <a:off x="4929199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7"/>
          </p:nvPr>
        </p:nvSpPr>
        <p:spPr>
          <a:xfrm>
            <a:off x="142875" y="6421456"/>
            <a:ext cx="2857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FFFFFF"/>
                </a:solidFill>
              </a:rPr>
              <a:t>ОАО «Славнефть-Мегионнефтегаз»</a:t>
            </a:r>
            <a:endParaRPr lang="ru-RU" b="1" i="1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286759" y="6421456"/>
            <a:ext cx="785813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E1F480-4F92-4100-83A9-6BB71A0C65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0351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08367"/>
            <a:ext cx="6472238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7543" y="1674813"/>
            <a:ext cx="3968750" cy="494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38688" y="1674817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38688" y="4224356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54CC-5367-4E89-A19A-F3F02A6E9CA1}" type="datetime8">
              <a:rPr lang="ru-RU" b="1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12.07.2018 10:55</a:t>
            </a:fld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Комитет по кадрам, 03.02.04, П. МакМорран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4370-7388-43B8-B621-0AF49215D6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777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DC9E-91A5-46B1-99FE-3B69AA07A5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2288496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32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251617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DF76-5F69-4FDD-B0C5-F25F96A258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0258081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23A8-7569-480D-8CEC-14559467D9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420219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77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54E1-12F9-4A90-B2BE-B828989D2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41880434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E73D-8D30-4D5A-854A-E540CCBDE2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274653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026E5-84FA-46F4-B0FB-3BD0FB66C9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9921509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DFAF-19CE-43A4-80AC-BC3494B467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55638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8424936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</a:t>
            </a:r>
            <a:r>
              <a:rPr lang="en-US" dirty="0" smtClean="0"/>
              <a:t>2</a:t>
            </a:r>
            <a:r>
              <a:rPr lang="ru-RU" dirty="0" smtClean="0"/>
              <a:t> до 1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13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8D9BB-1443-4205-ACDF-684FEEC277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9712263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AED2-AB66-47B3-BACD-5F29BFC3E2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175252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9190-20BD-4115-926B-3411B899E6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4283038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5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8767-61EC-4C27-83FD-646EC1CDA0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9925853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9878-84F9-454C-9A68-B62343F595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2579102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ABC0-3E5C-4C17-9440-E4D3D4C27F27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34530903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5E4A-01A5-4C8B-9B59-ED3E0B642BE2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20447265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DEB0-E36B-4662-8014-D45FEB8811B2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9681209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9A66-1898-4174-AF90-730364C91F44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36815914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83A4-10B6-4719-B207-494057A160AE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163900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5"/>
            <a:ext cx="8424936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589273"/>
            <a:ext cx="8424936" cy="576063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 12пт)</a:t>
            </a:r>
          </a:p>
        </p:txBody>
      </p:sp>
    </p:spTree>
    <p:extLst>
      <p:ext uri="{BB962C8B-B14F-4D97-AF65-F5344CB8AC3E}">
        <p14:creationId xmlns:p14="http://schemas.microsoft.com/office/powerpoint/2010/main" xmlns="" val="8249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EC7A-EFD2-4333-B349-AAEE50A3C9F0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28388181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087A-3C39-4FF1-BCB0-CC81D2FBF2DA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8213390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19A7-B09F-4395-B620-0631D4FC5CB1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10367446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2441-E88D-4066-ADA3-B43AB2786331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17591508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A190-0AD6-48E6-8E16-540A656544DA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27567253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4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A0DE-584A-4421-96C2-6B9BE9EDAAC0}" type="datetime1">
              <a:rPr lang="ru-RU"/>
              <a:pPr>
                <a:defRPr/>
              </a:pPr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НПОГлавный механик ОАО «СН-МНГ»</a:t>
            </a:r>
          </a:p>
        </p:txBody>
      </p:sp>
    </p:spTree>
    <p:extLst>
      <p:ext uri="{BB962C8B-B14F-4D97-AF65-F5344CB8AC3E}">
        <p14:creationId xmlns:p14="http://schemas.microsoft.com/office/powerpoint/2010/main" xmlns="" val="28302319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82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55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0796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336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85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0" y="1124746"/>
            <a:ext cx="345638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8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250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69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6350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499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845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1263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464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5408" y="549275"/>
            <a:ext cx="615553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91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841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21847"/>
            <a:ext cx="8316912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1496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505947"/>
            <a:ext cx="72009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6693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езентация для Славнефть\Shablon_2_Present_fi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4" descr="Эмблема_МНГ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3" y="180975"/>
            <a:ext cx="11779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03200"/>
            <a:ext cx="6900882" cy="2968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/>
          </p:nvPr>
        </p:nvSpPr>
        <p:spPr>
          <a:xfrm>
            <a:off x="428599" y="857232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4"/>
          </p:nvPr>
        </p:nvSpPr>
        <p:spPr>
          <a:xfrm>
            <a:off x="4929193" y="928670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Содержимое 10"/>
          <p:cNvSpPr>
            <a:spLocks noGrp="1"/>
          </p:cNvSpPr>
          <p:nvPr>
            <p:ph sz="quarter" idx="15"/>
          </p:nvPr>
        </p:nvSpPr>
        <p:spPr>
          <a:xfrm>
            <a:off x="428599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Содержимое 10"/>
          <p:cNvSpPr>
            <a:spLocks noGrp="1"/>
          </p:cNvSpPr>
          <p:nvPr>
            <p:ph sz="quarter" idx="16"/>
          </p:nvPr>
        </p:nvSpPr>
        <p:spPr>
          <a:xfrm>
            <a:off x="4929193" y="3500438"/>
            <a:ext cx="3929063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7"/>
          </p:nvPr>
        </p:nvSpPr>
        <p:spPr>
          <a:xfrm>
            <a:off x="142875" y="6421444"/>
            <a:ext cx="2857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>
                <a:solidFill>
                  <a:srgbClr val="FFFFFF"/>
                </a:solidFill>
              </a:rPr>
              <a:t>ОАО «Славнефть-Мегионнефтегаз»</a:t>
            </a:r>
            <a:endParaRPr lang="ru-RU" b="1" i="1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8286753" y="6421444"/>
            <a:ext cx="785813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E1F480-4F92-4100-83A9-6BB71A0C65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68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0" y="1124744"/>
            <a:ext cx="3456384" cy="504056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73"/>
            <a:ext cx="4813106" cy="5760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12пт)</a:t>
            </a:r>
          </a:p>
        </p:txBody>
      </p:sp>
    </p:spTree>
    <p:extLst>
      <p:ext uri="{BB962C8B-B14F-4D97-AF65-F5344CB8AC3E}">
        <p14:creationId xmlns:p14="http://schemas.microsoft.com/office/powerpoint/2010/main" xmlns="" val="22368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08367"/>
            <a:ext cx="6472238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7541" y="1674813"/>
            <a:ext cx="3968750" cy="4946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38688" y="1674817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38688" y="4224344"/>
            <a:ext cx="3970337" cy="239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254CC-5367-4E89-A19A-F3F02A6E9CA1}" type="datetime8">
              <a:rPr lang="ru-RU" b="1" i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12.07.2018 10:55</a:t>
            </a:fld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Комитет по кадрам, 03.02.04, П. МакМорран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4370-7388-43B8-B621-0AF49215D65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9866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DC9E-91A5-46B1-99FE-3B69AA07A5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1949067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8" y="6630994"/>
            <a:ext cx="647700" cy="1873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стр. </a:t>
            </a:r>
            <a:fld id="{3B9BBD1B-EF55-4F41-80D8-B0C28C8936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908581"/>
      </p:ext>
    </p:extLst>
  </p:cSld>
  <p:clrMapOvr>
    <a:masterClrMapping/>
  </p:clrMapOvr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я для Славнефть\Present_f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943" y="3284538"/>
            <a:ext cx="7772400" cy="398462"/>
          </a:xfrm>
        </p:spPr>
        <p:txBody>
          <a:bodyPr lIns="0" tIns="0" rIns="0" bIns="0" anchor="t">
            <a:spAutoFit/>
          </a:bodyPr>
          <a:lstStyle>
            <a:lvl1pPr>
              <a:lnSpc>
                <a:spcPts val="3138"/>
              </a:lnSpc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6443" y="4581526"/>
            <a:ext cx="4889988" cy="862013"/>
          </a:xfrm>
          <a:ln/>
        </p:spPr>
        <p:txBody>
          <a:bodyPr lIns="95763" tIns="47882" rIns="95763" bIns="47882"/>
          <a:lstStyle>
            <a:lvl1pPr>
              <a:defRPr sz="19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392811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BDB1-280D-41FB-8A6E-2B5AB47640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5029257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DEB5-70D1-4C20-94EB-142D3CE7C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2240275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4962" y="1052513"/>
            <a:ext cx="4075235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874" y="1052513"/>
            <a:ext cx="40767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A834-836D-44A9-8F4E-E5A5A4BC1C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3464413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D5D1-7502-42F7-BC83-DAA5D03D84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3081533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23AC-CD7D-4413-BBAE-1DC7C3D00B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329965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A69B-5A85-477A-8A98-2573F07DE0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8666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3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08" y="1125539"/>
            <a:ext cx="4104456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23" y="3284984"/>
            <a:ext cx="4104457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9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08" y="3717825"/>
            <a:ext cx="4104456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23" y="5877272"/>
            <a:ext cx="4104457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</p:spTree>
    <p:extLst>
      <p:ext uri="{BB962C8B-B14F-4D97-AF65-F5344CB8AC3E}">
        <p14:creationId xmlns:p14="http://schemas.microsoft.com/office/powerpoint/2010/main" xmlns="" val="308234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8799-987B-49CD-8176-8078A8D6D9E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3572332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AC81-C5A4-4BE0-8E63-784602791B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2503752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6FD6-A9B2-4FEA-9633-983FF49352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4426710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4974" y="188913"/>
            <a:ext cx="2179026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4962" y="188913"/>
            <a:ext cx="6399335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E0482-15FE-4F19-AC03-E7628507A7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4286546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4962" y="188913"/>
            <a:ext cx="8719038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990C-0C20-4484-B836-82560DFD41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92869571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>
                <a:ea typeface="+mj-ea"/>
              </a:rPr>
              <a:t>содержание</a:t>
            </a:r>
            <a:endParaRPr lang="ru-RU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58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7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238090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68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375144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174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xmlns="" val="423374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011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52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579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223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4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190166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928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6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Презентация для Славнефть\Present_f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286125"/>
            <a:ext cx="7772400" cy="857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400800" cy="6381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142850" y="6357982"/>
            <a:ext cx="28575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74"/>
            <a:ext cx="785818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C76C357E-F2A4-4807-9582-625FAE0167B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934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2" y="1124746"/>
            <a:ext cx="410026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393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4898-F0EB-48AC-BF51-DAE96B0C6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9599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2911-C72D-467A-9E4F-E9ED8B3FD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88760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98FC-A513-4C07-87E7-76A4EA122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5678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BDC5-4E13-4965-A6A4-134BC804B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32784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9A52-8060-4B1D-9549-CBE73BD07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08724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7DD8-1EFB-4784-8139-97DAB6CAE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51480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D6CD-5FDF-474C-8F40-04452CF7B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56457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05A9-09D5-41D2-BB2C-741E0FEF4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51141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106F-EB92-4FD3-9830-13F556338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9366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9081-93D8-431A-B920-C6208E2E8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9829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05062"/>
            <a:ext cx="4103439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1844830"/>
            <a:ext cx="4103439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661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8331-B726-4988-9458-E34C71A8D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94754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3C78-A3BB-452D-99EE-4849688CD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1706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5D13-F028-4C0C-829D-78C6A5C49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090858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06C4D961-A9BC-41FE-B031-A4FBEAA544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443647"/>
      </p:ext>
    </p:extLst>
  </p:cSld>
  <p:clrMapOvr>
    <a:masterClrMapping/>
  </p:clrMapOvr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862013"/>
            <a:ext cx="8091488" cy="5761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ru-RU" b="1" i="1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6600" y="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854200" y="0"/>
            <a:ext cx="125253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F9DC0-834A-47D8-80A1-FC2F40EBBA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5368959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343189B5-6104-4CA7-B148-ED4704137A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916775"/>
      </p:ext>
    </p:extLst>
  </p:cSld>
  <p:clrMapOvr>
    <a:masterClrMapping/>
  </p:clrMapOvr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4898-F0EB-48AC-BF51-DAE96B0C62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222583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2911-C72D-467A-9E4F-E9ED8B3FD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86814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98FC-A513-4C07-87E7-76A4EA122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095621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BDC5-4E13-4965-A6A4-134BC804B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860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572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9A52-8060-4B1D-9549-CBE73BD07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50428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7DD8-1EFB-4784-8139-97DAB6CAE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67388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D6CD-5FDF-474C-8F40-04452CF7B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5360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05A9-09D5-41D2-BB2C-741E0FEF4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4163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106F-EB92-4FD3-9830-13F556338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608015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9081-93D8-431A-B920-C6208E2E8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88882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8331-B726-4988-9458-E34C71A8D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2447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3C78-A3BB-452D-99EE-4849688CD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72047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5D13-F028-4C0C-829D-78C6A5C49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324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06C4D961-A9BC-41FE-B031-A4FBEAA544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41866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870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862013"/>
            <a:ext cx="8091488" cy="5761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ru-RU" b="1" i="1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6600" y="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854200" y="0"/>
            <a:ext cx="125253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F9DC0-834A-47D8-80A1-FC2F40EBBA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380954006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1525" y="6630988"/>
            <a:ext cx="647700" cy="1873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стр. </a:t>
            </a:r>
            <a:fld id="{343189B5-6104-4CA7-B148-ED4704137A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00555"/>
      </p:ext>
    </p:extLst>
  </p:cSld>
  <p:clrMapOvr>
    <a:masterClrMapping/>
  </p:clrMapOvr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4F31-8E3B-42B8-A069-F80E667D9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65201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29A1-F457-43DF-A002-12252CF4D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42743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E109-E525-4C56-AFEE-67D007CE2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92300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7DA2-9F58-4912-9AF5-ADFA1D6CC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91973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BA5E-C0F7-4FF7-AFA2-57C7C01F5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39654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37A3-843E-4F62-94EB-B9159751E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48810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B676-6C5B-46EF-81AD-354C3E659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61412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F9D9-1DE4-42B4-B735-669D1AB62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090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текстом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75050" y="1052739"/>
            <a:ext cx="5173414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</p:spTree>
    <p:extLst>
      <p:ext uri="{BB962C8B-B14F-4D97-AF65-F5344CB8AC3E}">
        <p14:creationId xmlns:p14="http://schemas.microsoft.com/office/powerpoint/2010/main" xmlns="" val="219416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015E-12C3-452F-BA85-496B16E007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16534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56BA-32E2-408E-BE11-86DDE5D61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867006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1BF6-A62F-4129-8ED8-5F862D627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059475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B4C6-3FC9-44F1-B154-70519354A1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5351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E373-6603-4E36-B687-00B3C2F07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54271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056886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31450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40175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61996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464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24936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24936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28" y="1196755"/>
            <a:ext cx="8424936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8858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8596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51813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016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9439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20908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7387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06122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86053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5F58-F171-4EEF-8A20-7A1BCF7E07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949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229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2B83-ECFA-4BE0-9C5D-1CDF4D1ADC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87812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BABF6-9F9B-40D0-870C-03943E4218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09606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EB0B-5405-492C-92A2-1D0745103A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31484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C2C-63C3-4374-A5B2-A7E2619456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29282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343D-189C-4790-9944-4EFB6B0F8F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6798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86CC-56EF-4FB7-BFB8-90A36407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62088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F31-599C-42FA-BC0D-6DA6CD0DB7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89193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1835-3456-4BBD-8A99-25C5CB3400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62774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B271-F0E4-42EF-9CA3-3417913D75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6018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4163" y="549275"/>
            <a:ext cx="2078037" cy="5576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549275"/>
            <a:ext cx="6086475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52D7-39BF-41F8-80A1-16CA3A9DE3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16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8" y="225426"/>
            <a:ext cx="8229600" cy="6127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643752"/>
            <a:ext cx="19050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стр.</a:t>
            </a:r>
            <a:fld id="{9DCD3E17-68E4-4735-9183-A5B2494275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51494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316912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FBB0-0DF6-4235-95FD-7CAAE87AC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70619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477838"/>
            <a:ext cx="7200900" cy="579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28D-F892-4392-940C-548C8188B3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11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215924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55"/>
            <a:ext cx="647700" cy="1873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/>
                </a:solidFill>
              </a:rPr>
              <a:t>стр. </a:t>
            </a:r>
            <a:fld id="{7B87C83E-E688-4733-8836-DF8CABCAE59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53722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519"/>
            <a:ext cx="7772400" cy="1470025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  <a:prstGeom prst="rect">
            <a:avLst/>
          </a:prstGeom>
        </p:spPr>
        <p:txBody>
          <a:bodyPr lIns="91430" tIns="45716" rIns="91430" bIns="45716"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7" indent="0" algn="ctr">
              <a:buNone/>
              <a:defRPr/>
            </a:lvl3pPr>
            <a:lvl4pPr marL="1371461" indent="0" algn="ctr">
              <a:buNone/>
              <a:defRPr/>
            </a:lvl4pPr>
            <a:lvl5pPr marL="1828615" indent="0" algn="ctr">
              <a:buNone/>
              <a:defRPr/>
            </a:lvl5pPr>
            <a:lvl6pPr marL="2285768" indent="0" algn="ctr">
              <a:buNone/>
              <a:defRPr/>
            </a:lvl6pPr>
            <a:lvl7pPr marL="2742922" indent="0" algn="ctr">
              <a:buNone/>
              <a:defRPr/>
            </a:lvl7pPr>
            <a:lvl8pPr marL="3200076" indent="0" algn="ctr">
              <a:buNone/>
              <a:defRPr/>
            </a:lvl8pPr>
            <a:lvl9pPr marL="36572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137287" y="6629491"/>
            <a:ext cx="769326" cy="188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</a:t>
            </a:r>
            <a:fld id="{057B7019-5AE8-4FE3-8759-0860EEE21D7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277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7D3D-307E-45F5-A1CB-3635E3CAD04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5B18-E0B0-49DD-A606-A32A5DDF1C2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346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89" y="0"/>
            <a:ext cx="8229600" cy="57943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45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7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860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90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54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35444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11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366792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27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xmlns="" val="35726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002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081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50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67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98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56481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0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854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6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38841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0502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01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54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5737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10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4354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xmlns="" val="338610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718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99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761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xmlns="" val="126345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906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323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22151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948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32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348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4637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695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38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5508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520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86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256502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xmlns="" val="38014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654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765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08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97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49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126890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011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9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644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0660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3960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1087503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1124746"/>
            <a:ext cx="8496944" cy="5112545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6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6"/>
            <a:ext cx="849694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34" y="1124745"/>
            <a:ext cx="8496944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5589241"/>
            <a:ext cx="8496944" cy="64807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407775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6"/>
            <a:ext cx="352839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6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6" y="1124744"/>
            <a:ext cx="3528392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6480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203577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5" hasCustomPrompt="1"/>
          </p:nvPr>
        </p:nvSpPr>
        <p:spPr>
          <a:xfrm>
            <a:off x="323534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4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0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14" y="1125539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19" y="3284984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17" hasCustomPrompt="1"/>
          </p:nvPr>
        </p:nvSpPr>
        <p:spPr>
          <a:xfrm>
            <a:off x="323534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34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14" y="3717825"/>
            <a:ext cx="4176464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19" y="5877272"/>
            <a:ext cx="4165777" cy="288032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10)</a:t>
            </a:r>
          </a:p>
        </p:txBody>
      </p:sp>
    </p:spTree>
    <p:extLst>
      <p:ext uri="{BB962C8B-B14F-4D97-AF65-F5344CB8AC3E}">
        <p14:creationId xmlns:p14="http://schemas.microsoft.com/office/powerpoint/2010/main" xmlns="" val="24410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339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950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3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6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637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30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7" y="1205062"/>
            <a:ext cx="4175447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37" y="1844830"/>
            <a:ext cx="4175447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349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30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972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2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30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3575055" y="1052739"/>
            <a:ext cx="5245422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16 до 10)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9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</p:spTree>
    <p:extLst>
      <p:ext uri="{BB962C8B-B14F-4D97-AF65-F5344CB8AC3E}">
        <p14:creationId xmlns:p14="http://schemas.microsoft.com/office/powerpoint/2010/main" xmlns="" val="288731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96943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96943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16 до 10)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3379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34" y="1196755"/>
            <a:ext cx="8496944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02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2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433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92260" y="6631013"/>
            <a:ext cx="647700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стр. </a:t>
            </a:r>
            <a:fld id="{D4B32E49-805B-4D20-846E-6B3D20C03B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487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E8B7-C6FC-4DFD-B6E4-C4D4CD39B2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5546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6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Отчет по итогам работы за 3 месяца 2014г., прогноз на 2014г.</a:t>
            </a:r>
            <a:endParaRPr lang="ru-RU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Стр. </a:t>
            </a:r>
            <a:fld id="{4143BA29-12CB-48C5-B186-8196427818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Оао</a:t>
            </a:r>
            <a:r>
              <a:rPr lang="ru-RU" baseline="0" dirty="0" smtClean="0"/>
              <a:t> «</a:t>
            </a:r>
            <a:r>
              <a:rPr lang="ru-RU" baseline="0" dirty="0" err="1" smtClean="0"/>
              <a:t>газпром</a:t>
            </a:r>
            <a:r>
              <a:rPr lang="ru-RU" baseline="0" dirty="0" smtClean="0"/>
              <a:t> нефть»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9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5" r:id="rId3"/>
    <p:sldLayoutId id="2147483663" r:id="rId4"/>
    <p:sldLayoutId id="2147483666" r:id="rId5"/>
    <p:sldLayoutId id="2147483667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1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206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91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57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755F5-A951-4088-BDAB-2D9301D13D2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6631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Рисунок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6732588" y="630873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i="0">
                <a:solidFill>
                  <a:srgbClr val="C0C0C0"/>
                </a:solidFill>
                <a:effectLst/>
                <a:latin typeface="Tu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7C948B6-8C73-457B-B849-D5AD4C9D288E}" type="datetime1">
              <a:rPr lang="ru-RU">
                <a:cs typeface="Arial" pitchFamily="34" charset="0"/>
              </a:rPr>
              <a:pPr fontAlgn="base">
                <a:spcAft>
                  <a:spcPct val="0"/>
                </a:spcAft>
                <a:defRPr/>
              </a:pPr>
              <a:t>12.07.2018</a:t>
            </a:fld>
            <a:endParaRPr lang="ru-RU" dirty="0">
              <a:cs typeface="Arial" pitchFamily="34" charset="0"/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9388" y="6308731"/>
            <a:ext cx="316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 i="0">
                <a:solidFill>
                  <a:srgbClr val="C0C0C0"/>
                </a:solidFill>
                <a:latin typeface="Tuhom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dirty="0">
                <a:cs typeface="Arial" pitchFamily="34" charset="0"/>
              </a:rPr>
              <a:t>НПО-2011Эксплуатация </a:t>
            </a:r>
            <a:r>
              <a:rPr lang="ru-RU" dirty="0" err="1">
                <a:cs typeface="Arial" pitchFamily="34" charset="0"/>
              </a:rPr>
              <a:t>НПОГлавный</a:t>
            </a:r>
            <a:r>
              <a:rPr lang="ru-RU" dirty="0">
                <a:cs typeface="Arial" pitchFamily="34" charset="0"/>
              </a:rPr>
              <a:t> механик ОАО «СН-МНГ»</a:t>
            </a:r>
          </a:p>
        </p:txBody>
      </p:sp>
      <p:sp>
        <p:nvSpPr>
          <p:cNvPr id="86019" name="Заголовок 1"/>
          <p:cNvSpPr>
            <a:spLocks noGrp="1"/>
          </p:cNvSpPr>
          <p:nvPr>
            <p:ph type="title"/>
          </p:nvPr>
        </p:nvSpPr>
        <p:spPr bwMode="auto">
          <a:xfrm>
            <a:off x="935039" y="3429000"/>
            <a:ext cx="72723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727490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6019" grpId="0"/>
    </p:bldLst>
  </p:timing>
  <p:hf hdr="0" dt="0"/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7DCDFF"/>
          </a:solidFill>
          <a:effectLst>
            <a:outerShdw blurRad="38100" dist="38100" dir="2700000" algn="tl">
              <a:srgbClr val="C0C0C0"/>
            </a:outerShdw>
          </a:effectLst>
          <a:latin typeface="Tuhoma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1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94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7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7525" y="6629406"/>
            <a:ext cx="768350" cy="188913"/>
          </a:xfrm>
          <a:prstGeom prst="rect">
            <a:avLst/>
          </a:prstGeom>
        </p:spPr>
        <p:txBody>
          <a:bodyPr vert="horz" lIns="85698" tIns="42849" rIns="85698" bIns="42849" rtlCol="0" anchor="ctr"/>
          <a:lstStyle>
            <a:lvl1pPr algn="r">
              <a:defRPr sz="900" b="0">
                <a:solidFill>
                  <a:prstClr val="whit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latin typeface="Arial" charset="0"/>
              </a:rPr>
              <a:t>стр.</a:t>
            </a:r>
            <a:fld id="{FC0DDAC5-F867-4F06-9356-0A80646E89B5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62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28488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856976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285464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713951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20675" indent="-3206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97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600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22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6683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5171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3659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47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488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464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951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439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0927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415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903" algn="l" defTabSz="8569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51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75F49-D28E-425B-8011-918434F7C04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33221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3 месяца 2014г., прогноз на 2014г.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64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Рисунок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6603EF-97A9-4172-AB85-A3523CADDF41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4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Рисунок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/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6603EF-97A9-4172-AB85-A3523CADDF41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20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Рисунок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D095124-5AE9-4244-A654-0E6E2B71D58C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532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460432" y="6516000"/>
            <a:ext cx="432048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43BA29-12CB-48C5-B186-8196427818FA}" type="slidenum">
              <a:rPr lang="ru-RU" sz="800" smtClean="0">
                <a:solidFill>
                  <a:prstClr val="white"/>
                </a:solidFill>
              </a:rPr>
              <a:pPr algn="r"/>
              <a:t>‹#›</a:t>
            </a:fld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251523" y="6516000"/>
            <a:ext cx="5688630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cap="all" dirty="0" smtClean="0">
                <a:solidFill>
                  <a:prstClr val="white"/>
                </a:solidFill>
              </a:rPr>
              <a:t>Итоги работы 1 полугодия  и  прогноз 2013 года Блока Разведки и добычи</a:t>
            </a:r>
            <a:endParaRPr 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4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5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0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18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3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1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43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 txBox="1">
            <a:spLocks/>
          </p:cNvSpPr>
          <p:nvPr/>
        </p:nvSpPr>
        <p:spPr>
          <a:xfrm>
            <a:off x="2987824" y="6453360"/>
            <a:ext cx="324036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Отчет по итогам работы за 8 месяцев 2013г., прогноз на 2013г. И бизнес-план 2014-2016 гг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8486600" y="6525344"/>
            <a:ext cx="693912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Стр. </a:t>
            </a:r>
            <a:fld id="{4143BA29-12CB-48C5-B186-8196427818F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>
          <a:xfrm>
            <a:off x="251520" y="6492899"/>
            <a:ext cx="216024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prstClr val="white"/>
                </a:solidFill>
              </a:rPr>
              <a:t>Оао</a:t>
            </a:r>
            <a:r>
              <a:rPr lang="ru-RU" dirty="0" smtClean="0">
                <a:solidFill>
                  <a:prstClr val="white"/>
                </a:solidFill>
              </a:rPr>
              <a:t> «</a:t>
            </a:r>
            <a:r>
              <a:rPr lang="ru-RU" dirty="0" err="1" smtClean="0">
                <a:solidFill>
                  <a:prstClr val="white"/>
                </a:solidFill>
              </a:rPr>
              <a:t>газпром</a:t>
            </a:r>
            <a:r>
              <a:rPr lang="ru-RU" dirty="0" smtClean="0">
                <a:solidFill>
                  <a:prstClr val="white"/>
                </a:solidFill>
              </a:rPr>
              <a:t> нефть»</a:t>
            </a:r>
          </a:p>
          <a:p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9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Рисунок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1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508001"/>
            <a:ext cx="7200900" cy="519113"/>
          </a:xfrm>
          <a:prstGeom prst="rect">
            <a:avLst/>
          </a:prstGeom>
          <a:gradFill rotWithShape="1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НПО-2011Эксплуатация НПО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2938" y="6453218"/>
            <a:ext cx="33131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6D0A2F3-2210-4443-8341-874DC639E4CE}" type="slidenum">
              <a:rPr lang="ru-RU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6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75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C9ECC-E24F-4343-9E87-5B399628C73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4540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для Славнефть\Shablon_2_Present_fi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" y="0"/>
            <a:ext cx="9141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88913"/>
            <a:ext cx="7524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962" y="1052513"/>
            <a:ext cx="8292612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1712" y="6534173"/>
            <a:ext cx="495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bg1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C9ECC-E24F-4343-9E87-5B399628C73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46" y="6507163"/>
            <a:ext cx="2895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FFFFFF"/>
                </a:solidFill>
                <a:latin typeface="Tuhom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ОАО "Славнефть-Мегионнефтегаз"</a:t>
            </a:r>
          </a:p>
        </p:txBody>
      </p:sp>
    </p:spTree>
    <p:extLst>
      <p:ext uri="{BB962C8B-B14F-4D97-AF65-F5344CB8AC3E}">
        <p14:creationId xmlns:p14="http://schemas.microsoft.com/office/powerpoint/2010/main" xmlns="" val="20449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>
          <a:solidFill>
            <a:srgbClr val="00578F"/>
          </a:solidFill>
          <a:latin typeface="Tuhoma"/>
        </a:defRPr>
      </a:lvl9pPr>
    </p:titleStyle>
    <p:bodyStyle>
      <a:lvl1pPr marL="342900" indent="-3429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2155825" indent="-241300" algn="l" defTabSz="957263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6130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6pPr>
      <a:lvl7pPr marL="30702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7pPr>
      <a:lvl8pPr marL="35274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8pPr>
      <a:lvl9pPr marL="3984625" indent="-241300" algn="l" defTabSz="957263" rtl="0" fontAlgn="base">
        <a:lnSpc>
          <a:spcPts val="2300"/>
        </a:lnSpc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ChangeArrowheads="1"/>
          </p:cNvSpPr>
          <p:nvPr/>
        </p:nvSpPr>
        <p:spPr bwMode="auto">
          <a:xfrm>
            <a:off x="107504" y="3068638"/>
            <a:ext cx="8856983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300"/>
              </a:lnSpc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uhoma"/>
              </a:defRPr>
            </a:lvl1pPr>
            <a:lvl2pPr marL="742950" indent="-285750" eaLnBrk="0" hangingPunct="0">
              <a:lnSpc>
                <a:spcPts val="2300"/>
              </a:lnSpc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uhoma"/>
              </a:defRPr>
            </a:lvl2pPr>
            <a:lvl3pPr marL="1143000" indent="-228600" eaLnBrk="0" hangingPunct="0">
              <a:lnSpc>
                <a:spcPts val="2300"/>
              </a:lnSpc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uhoma"/>
              </a:defRPr>
            </a:lvl3pPr>
            <a:lvl4pPr marL="1600200" indent="-228600" eaLnBrk="0" hangingPunct="0">
              <a:lnSpc>
                <a:spcPts val="2300"/>
              </a:lnSpc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Tuhoma"/>
              </a:defRPr>
            </a:lvl4pPr>
            <a:lvl5pPr marL="2057400" indent="-228600" eaLnBrk="0" hangingPunct="0">
              <a:lnSpc>
                <a:spcPts val="2300"/>
              </a:lnSpc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Tuhoma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Tuhoma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endParaRPr lang="ru-RU" altLang="ru-RU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FontTx/>
              <a:buNone/>
            </a:pPr>
            <a:endParaRPr lang="ru-RU" altLang="ru-RU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168352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92" y="3068960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Headline"/>
          <p:cNvSpPr txBox="1">
            <a:spLocks/>
          </p:cNvSpPr>
          <p:nvPr/>
        </p:nvSpPr>
        <p:spPr>
          <a:xfrm>
            <a:off x="1331640" y="3424443"/>
            <a:ext cx="7056784" cy="2160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Основные задачи в области производственной безопасности на 2017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753" y="-8195"/>
            <a:ext cx="9179496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347864" y="188640"/>
            <a:ext cx="5616624" cy="2016223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интерактивного инструктажа перед началом работ с работниками подрядных организаций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753" y="-7829"/>
            <a:ext cx="1457401" cy="4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66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509" y="-27384"/>
            <a:ext cx="702096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Документальное оформление инструктажа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592" y="876779"/>
            <a:ext cx="86178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Заполнение «Каточки проведения инструктажа переда началом работ»   не требуется в случаях: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заполнения журнала (выдачи задания, инструктажа);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заполнения НД.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D:\Users\Екатерина\Desktop\2017_СМЕТЫ_ПРОЕКТЫ\5. МАЙ\Карточка проведения инструктажа перед началом работ\100\Новая папка (2)\gpn_cartochka_provedeniya_a6_work2.2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346" y="2132856"/>
            <a:ext cx="2880320" cy="395314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985" y="2116832"/>
            <a:ext cx="3024336" cy="39531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4280" y="2708920"/>
            <a:ext cx="2448272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Заполненная «Карточка проведения инструктажа перед началом работ» хранится у ответственного за безопасное производство работ в течение 7-и дней.</a:t>
            </a:r>
            <a:endParaRPr kumimoji="0" lang="ru-RU" sz="2000" u="none" strike="noStrike" kern="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716016" y="2132856"/>
            <a:ext cx="1019650" cy="36004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141" y="2121421"/>
            <a:ext cx="10302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34343" cy="4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2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260648"/>
            <a:ext cx="3600402" cy="4630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Начало работ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648" y="1052736"/>
            <a:ext cx="88564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если по результатам проведенного инструктажа перед началом работ принимается решение о том, что работа может быть выполнена безопасно, работник (группа работников) выполняет работу с соблюдением всех необходимых мер безопасности;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если по результатам проведенного инструктажа перед началом работ принимается решение о том, что работа 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не может быть выполнена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(начата или продолжена) 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безопасно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, ответственный за безопасное производство работ должен обеспечить устранение причин несоответствий и только после этого начинать работы.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При изменении характера, условий работы или состава бригады инструктаж должен проводиться повторно с дополнением информации в «Карточку проведения инструктажа перед началом работ» или с заполнением новой.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62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09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5059" y="-99392"/>
            <a:ext cx="7092975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Проверка качества проведения инструктажа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873534"/>
            <a:ext cx="42844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Кто: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руководители структурных подразделений, сотрудники УПБ ДО, представители Заказчика;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Как: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присутствовать на нем и   использовать «Чек лист»;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Результат: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по результатам наблюдений предоставляет обратную связь ответственному за безопасное производство работ: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«+»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	положительную – благодарит за хороший инструктаж при всей бригаде, отмечая наиболее активных работников;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«‒»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	корректирующую – обсуждает с ответственным за безопасное производство работ, что было сделано хорошо, а что могло быть сделано лучше в беседе один на один.</a:t>
            </a:r>
          </a:p>
        </p:txBody>
      </p:sp>
      <p:pic>
        <p:nvPicPr>
          <p:cNvPr id="6" name="Рисунок 5" descr="D:\Users\Екатерина\Desktop\2017_СМЕТЫ_ПРОЕКТЫ\5. МАЙ\Карточка проведения инструктажа перед началом работ\100\Новая папка (2)\gpn_cartochka_provedeniya_a6_work2.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7629"/>
            <a:ext cx="4644008" cy="594570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2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1679" y="260350"/>
            <a:ext cx="734481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Проводи инструктаж перед началом работ </a:t>
            </a:r>
            <a:r>
              <a:rPr kumimoji="0" lang="ru-RU" sz="2000" b="1" i="0" u="none" strike="sng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правильно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2852" y="935474"/>
            <a:ext cx="540000" cy="562005"/>
            <a:chOff x="518754" y="3608283"/>
            <a:chExt cx="540000" cy="562005"/>
          </a:xfrm>
        </p:grpSpPr>
        <p:sp>
          <p:nvSpPr>
            <p:cNvPr id="6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Дуга 6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Дуга 7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77880" y="1007537"/>
            <a:ext cx="785861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Проводи инструктаж перед началом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каждой работы.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Проводи инструктаж перед началом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для всех задействованных в работах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(подрядчики, субподрядчики).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Следуй структуре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инструктажа (ничего не пропусти).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Не (только) рассказывай, а вовлекай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 процесс инструктажа (обсуждения/выявления) рабочий персонал.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Первое объясни работнику,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что он будет делать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(он должен правильно получить задание - понимать работу) и только потом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помоги ему понять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, как её сделать безопасно.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Думай о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качестве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-  по результатам проведенного инструктажа ты должен чувствовать, что персонал 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знает что делать и как это делать безопасно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?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0345" y="1653911"/>
            <a:ext cx="540000" cy="562005"/>
            <a:chOff x="518754" y="3608283"/>
            <a:chExt cx="540000" cy="562005"/>
          </a:xfrm>
        </p:grpSpPr>
        <p:sp>
          <p:nvSpPr>
            <p:cNvPr id="11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Дуга 11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7584" y="2455709"/>
            <a:ext cx="540000" cy="562005"/>
            <a:chOff x="518754" y="3608283"/>
            <a:chExt cx="540000" cy="562005"/>
          </a:xfrm>
        </p:grpSpPr>
        <p:sp>
          <p:nvSpPr>
            <p:cNvPr id="15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Дуга 15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Дуга 16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4645" y="3168600"/>
            <a:ext cx="540000" cy="562005"/>
            <a:chOff x="518754" y="3608283"/>
            <a:chExt cx="540000" cy="562005"/>
          </a:xfrm>
        </p:grpSpPr>
        <p:sp>
          <p:nvSpPr>
            <p:cNvPr id="19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Дуга 19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Дуга 20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7633" y="4086508"/>
            <a:ext cx="540000" cy="562005"/>
            <a:chOff x="518754" y="3608283"/>
            <a:chExt cx="540000" cy="562005"/>
          </a:xfrm>
        </p:grpSpPr>
        <p:sp>
          <p:nvSpPr>
            <p:cNvPr id="23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Дуга 23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7524" y="5180019"/>
            <a:ext cx="540000" cy="562005"/>
            <a:chOff x="518754" y="3608283"/>
            <a:chExt cx="540000" cy="562005"/>
          </a:xfrm>
        </p:grpSpPr>
        <p:sp>
          <p:nvSpPr>
            <p:cNvPr id="27" name="Picture165"/>
            <p:cNvSpPr>
              <a:spLocks/>
            </p:cNvSpPr>
            <p:nvPr/>
          </p:nvSpPr>
          <p:spPr bwMode="auto">
            <a:xfrm>
              <a:off x="657987" y="3608283"/>
              <a:ext cx="371973" cy="405573"/>
            </a:xfrm>
            <a:custGeom>
              <a:avLst/>
              <a:gdLst>
                <a:gd name="T0" fmla="*/ 0 w 762"/>
                <a:gd name="T1" fmla="*/ 467 h 912"/>
                <a:gd name="T2" fmla="*/ 152 w 762"/>
                <a:gd name="T3" fmla="*/ 372 h 912"/>
                <a:gd name="T4" fmla="*/ 280 w 762"/>
                <a:gd name="T5" fmla="*/ 608 h 912"/>
                <a:gd name="T6" fmla="*/ 609 w 762"/>
                <a:gd name="T7" fmla="*/ 0 h 912"/>
                <a:gd name="T8" fmla="*/ 762 w 762"/>
                <a:gd name="T9" fmla="*/ 95 h 912"/>
                <a:gd name="T10" fmla="*/ 280 w 762"/>
                <a:gd name="T11" fmla="*/ 912 h 912"/>
                <a:gd name="T12" fmla="*/ 0 w 762"/>
                <a:gd name="T13" fmla="*/ 46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912">
                  <a:moveTo>
                    <a:pt x="0" y="467"/>
                  </a:moveTo>
                  <a:lnTo>
                    <a:pt x="152" y="372"/>
                  </a:lnTo>
                  <a:lnTo>
                    <a:pt x="280" y="608"/>
                  </a:lnTo>
                  <a:lnTo>
                    <a:pt x="609" y="0"/>
                  </a:lnTo>
                  <a:lnTo>
                    <a:pt x="762" y="95"/>
                  </a:lnTo>
                  <a:lnTo>
                    <a:pt x="280" y="912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/>
          </p:spPr>
          <p:txBody>
            <a:bodyPr vert="horz" wrap="square" lIns="75613" tIns="37806" rIns="75613" bIns="378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88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Дуга 27"/>
            <p:cNvSpPr/>
            <p:nvPr/>
          </p:nvSpPr>
          <p:spPr>
            <a:xfrm>
              <a:off x="518754" y="3630288"/>
              <a:ext cx="540000" cy="540000"/>
            </a:xfrm>
            <a:prstGeom prst="arc">
              <a:avLst>
                <a:gd name="adj1" fmla="val 19525629"/>
                <a:gd name="adj2" fmla="val 17185856"/>
              </a:avLst>
            </a:prstGeom>
            <a:noFill/>
            <a:ln w="19050" cap="flat" cmpd="sng" algn="ctr">
              <a:solidFill>
                <a:srgbClr val="2FB4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Дуга 28"/>
            <p:cNvSpPr/>
            <p:nvPr/>
          </p:nvSpPr>
          <p:spPr>
            <a:xfrm>
              <a:off x="572754" y="3684288"/>
              <a:ext cx="432000" cy="432000"/>
            </a:xfrm>
            <a:prstGeom prst="arc">
              <a:avLst>
                <a:gd name="adj1" fmla="val 20095628"/>
                <a:gd name="adj2" fmla="val 16976243"/>
              </a:avLst>
            </a:prstGeom>
            <a:noFill/>
            <a:ln w="19050" cap="flat" cmpd="sng" algn="ctr">
              <a:solidFill>
                <a:srgbClr val="0070B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20976564">
            <a:off x="7329954" y="130996"/>
            <a:ext cx="179266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ru-RU" sz="2000" b="1" i="1" dirty="0" smtClean="0">
                <a:solidFill>
                  <a:srgbClr val="FF0000"/>
                </a:solidFill>
                <a:cs typeface="Kokila" panose="020B0604020202020204" pitchFamily="34" charset="0"/>
              </a:rPr>
              <a:t>качественно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56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6" t="13739" r="20304" b="13399"/>
          <a:stretch/>
        </p:blipFill>
        <p:spPr>
          <a:xfrm>
            <a:off x="6624228" y="1571940"/>
            <a:ext cx="2232248" cy="38732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351796"/>
            <a:ext cx="63367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004077"/>
                </a:solidFill>
              </a:rPr>
              <a:t>Осмотр </a:t>
            </a:r>
            <a:r>
              <a:rPr lang="ru-RU" sz="1400" b="1" kern="0" dirty="0" smtClean="0">
                <a:solidFill>
                  <a:srgbClr val="004077"/>
                </a:solidFill>
              </a:rPr>
              <a:t>СИЗ, рабочих </a:t>
            </a:r>
            <a:r>
              <a:rPr lang="ru-RU" sz="1400" b="1" kern="0" dirty="0">
                <a:solidFill>
                  <a:srgbClr val="004077"/>
                </a:solidFill>
              </a:rPr>
              <a:t>мест, </a:t>
            </a:r>
            <a:r>
              <a:rPr lang="ru-RU" sz="1400" b="1" kern="0" dirty="0" smtClean="0">
                <a:solidFill>
                  <a:srgbClr val="004077"/>
                </a:solidFill>
              </a:rPr>
              <a:t>состояние оборудования используемого в процессе проведения работ. </a:t>
            </a:r>
            <a:endParaRPr lang="ru-RU" sz="1400" b="1" kern="0" dirty="0">
              <a:solidFill>
                <a:srgbClr val="004077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004077"/>
                </a:solidFill>
              </a:rPr>
              <a:t>Сбор </a:t>
            </a:r>
            <a:r>
              <a:rPr lang="ru-RU" sz="1400" b="1" kern="0" dirty="0" smtClean="0">
                <a:solidFill>
                  <a:srgbClr val="004077"/>
                </a:solidFill>
              </a:rPr>
              <a:t>вахты (бригад)  </a:t>
            </a:r>
            <a:r>
              <a:rPr lang="ru-RU" sz="1400" b="1" kern="0" dirty="0">
                <a:solidFill>
                  <a:srgbClr val="004077"/>
                </a:solidFill>
              </a:rPr>
              <a:t>и подрядчиков принимающих участие в </a:t>
            </a:r>
            <a:r>
              <a:rPr lang="ru-RU" sz="1400" b="1" kern="0" dirty="0" smtClean="0">
                <a:solidFill>
                  <a:srgbClr val="004077"/>
                </a:solidFill>
              </a:rPr>
              <a:t>процессе проведения работ в </a:t>
            </a:r>
            <a:r>
              <a:rPr lang="ru-RU" sz="1400" b="1" kern="0" dirty="0" err="1" smtClean="0">
                <a:solidFill>
                  <a:srgbClr val="004077"/>
                </a:solidFill>
              </a:rPr>
              <a:t>культбудке</a:t>
            </a:r>
            <a:r>
              <a:rPr lang="ru-RU" sz="1400" b="1" kern="0" dirty="0" smtClean="0">
                <a:solidFill>
                  <a:srgbClr val="004077"/>
                </a:solidFill>
              </a:rPr>
              <a:t> мастера. </a:t>
            </a:r>
            <a:endParaRPr lang="ru-RU" sz="1400" b="1" kern="0" dirty="0">
              <a:solidFill>
                <a:srgbClr val="004077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004077"/>
                </a:solidFill>
              </a:rPr>
              <a:t>Производственное планирование на смену </a:t>
            </a:r>
            <a:r>
              <a:rPr lang="ru-RU" sz="1400" b="1" kern="0" dirty="0" smtClean="0">
                <a:solidFill>
                  <a:srgbClr val="004077"/>
                </a:solidFill>
              </a:rPr>
              <a:t>(вахту) с учётом производственного задания. </a:t>
            </a:r>
            <a:endParaRPr lang="ru-RU" sz="1400" b="1" kern="0" dirty="0">
              <a:solidFill>
                <a:srgbClr val="004077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endParaRPr lang="ru-RU" sz="1400" b="1" kern="0" dirty="0">
              <a:solidFill>
                <a:srgbClr val="C00000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Рассказать, что будем делать;</a:t>
            </a:r>
            <a:r>
              <a:rPr lang="ru-RU" sz="1400" dirty="0"/>
              <a:t> </a:t>
            </a:r>
            <a:r>
              <a:rPr lang="ru-RU" sz="1400" b="1" kern="0" dirty="0">
                <a:solidFill>
                  <a:srgbClr val="C00000"/>
                </a:solidFill>
              </a:rPr>
              <a:t>Обсудить, какие опасности</a:t>
            </a:r>
            <a:r>
              <a:rPr lang="en-US" sz="1400" b="1" kern="0" dirty="0">
                <a:solidFill>
                  <a:srgbClr val="C00000"/>
                </a:solidFill>
              </a:rPr>
              <a:t> </a:t>
            </a:r>
            <a:r>
              <a:rPr lang="ru-RU" sz="1400" b="1" kern="0" dirty="0">
                <a:solidFill>
                  <a:srgbClr val="C00000"/>
                </a:solidFill>
              </a:rPr>
              <a:t>и возможные последствия (риски);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Обсудить, какие меры по снижению рисков применимы;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Обсудить</a:t>
            </a:r>
            <a:r>
              <a:rPr lang="en-US" sz="1400" b="1" kern="0" dirty="0">
                <a:solidFill>
                  <a:srgbClr val="C00000"/>
                </a:solidFill>
              </a:rPr>
              <a:t>, </a:t>
            </a:r>
            <a:r>
              <a:rPr lang="ru-RU" sz="1400" b="1" kern="0" dirty="0">
                <a:solidFill>
                  <a:srgbClr val="C00000"/>
                </a:solidFill>
              </a:rPr>
              <a:t>что может пойти не так;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Обсудить действия работников при изменении условий;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Спросить, все ли готовы к выполнению работ;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МОЖНО НАЧИНАТЬ – БЕЗОПАСНОЙ РАБОТЫ!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lphaLcPeriod"/>
              <a:defRPr/>
            </a:pPr>
            <a:r>
              <a:rPr lang="ru-RU" sz="1400" b="1" kern="0" dirty="0">
                <a:solidFill>
                  <a:srgbClr val="C00000"/>
                </a:solidFill>
              </a:rPr>
              <a:t>Проведи инструктаж повторно, при изменении характера, условий работ или состава бригады.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0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0657"/>
            <a:ext cx="518457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Подготовка к работам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6907"/>
            <a:ext cx="8892480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получить разрешение от</a:t>
            </a:r>
            <a:r>
              <a:rPr kumimoji="0" lang="ru-RU" sz="105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ответственного лица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;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Выдать задание работникам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 всей необходимой документации;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Внести записи в журнал выдачи заданий под роспись,  при проведении работ по наряд-допуску проверить наличие соответствующего наряд-допуска на выполнение конкретной работы, также наличия проекта (плана) производства работ.</a:t>
            </a:r>
            <a:endParaRPr lang="ru-RU" sz="1050" b="1" i="1" kern="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 всех ресурсов (материалы/персонал/оборудование) для выполнения работы;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наличие необходимых материалов и инструментов для проведения заданного объема работы,  соответствующего инструмента  и оборудования для выполнения работы, также обязательно убедится в количественном и качественном составе работников бригады.</a:t>
            </a:r>
          </a:p>
          <a:p>
            <a:pPr marR="0" lvl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При </a:t>
            </a:r>
            <a:r>
              <a:rPr lang="ru-RU" sz="1050" b="1" kern="0" dirty="0">
                <a:solidFill>
                  <a:srgbClr val="004077"/>
                </a:solidFill>
              </a:rPr>
              <a:t>выдаче заданий проверить наличие 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действующих пропусков и удостоверений у всех работников и транспортных средств;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удостоверение-допуск у работников подрядных организаций, обучение по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основной профессии, по оказанию первой медицинской помощи, по пожарно-техническому минимуму, электробезопасности, 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 необходимости водительского удостоверения, путевого листа с отметкой медика и механика, в случае применения подъемного сооружения (автокрана) удостоверение машиниста автокрана, применяемых грузозахватных приспособлениях.</a:t>
            </a: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удостоверения (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записей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 проверки знаний) по основной профессии, по оказанию первой медицинской помощи, по </a:t>
            </a: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пожарно-техническому минимуму, электробезопасности, квалификационного удостоверения, проведение инструктажей на рабочем месте, при необходимости наличия цветовой маркировки на грузоподъемной технике. 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убедиться, что производственная площадка готова к выполнению работ; 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Проверить, что  на к.п. не планируется проведение работ повышенной опасности, 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что установлены  ограждения и аншлаги, препятствующие несанкционированному доступу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убедится в надлежащем физическом и моральном состоянии работников (до приезда на производственный объект, место выполнения</a:t>
            </a:r>
            <a:r>
              <a:rPr kumimoji="0" lang="ru-RU" sz="105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работ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);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Спросить </a:t>
            </a: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 самочувствии работника, визуально оценить  отсутствия покраснений глаз, кожных покровов, дрожания рук, отёчности и т.д.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 и исправность коллективных и индивидуальных средств защиты, не входящих в минимальный набор (до приезда на производственный объект,</a:t>
            </a:r>
            <a:r>
              <a:rPr kumimoji="0" lang="ru-RU" sz="105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место выполнения работ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).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0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Должен быть одет в спецодежду, спецобувь (иметь при себе каску, перчатки, очки)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205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1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16632"/>
            <a:ext cx="486072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Постановка задачи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85035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разъяснить работникам (группе работников):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характер и последовательность операций (этапов) предстоящей работы;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расстановку работников и их функции;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используемый инструмент и оборудование.</a:t>
            </a:r>
          </a:p>
          <a:p>
            <a:pPr marL="171450" marR="0" lvl="1" indent="-17145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5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До входа на место проведения работ </a:t>
            </a:r>
            <a:r>
              <a:rPr kumimoji="0" lang="ru-RU" sz="1450" b="1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проверить отсутствие признаков  ГНВП, если работы на к.п. проводятся совместно с ПРС (ТКРС) определить зону ответственности ( совместно составить схему разграничения между буровой бригадой, бригадой ТКРС (ЗБС), СМР.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текущее состояние места производства работ, состояние  и целостность оборудования,  выполнения мероприятий подготовительного этапа работ (при проведении работ по наряд-допуску). Убедиться, что  на месте проведения работ нет посторонних лиц, не осуществляется движения спецтехники. </a:t>
            </a:r>
            <a:r>
              <a:rPr lang="ru-RU" sz="14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4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Проверить наличие и исправность инструмента, оборудования. </a:t>
            </a:r>
            <a:r>
              <a:rPr kumimoji="0" lang="ru-RU" sz="145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Рассказать,</a:t>
            </a:r>
            <a:r>
              <a:rPr kumimoji="0" lang="ru-RU" sz="1450" b="1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</a:t>
            </a:r>
            <a:r>
              <a:rPr lang="ru-RU" sz="145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что запрещено при нахождении на кустовой площадке.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знания у работника (группы работников) о правильных методах использования условных сигналов взаимодействия между работниками;</a:t>
            </a:r>
          </a:p>
          <a:p>
            <a:pPr marL="17145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45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разъяснить работникам (группе работников) характер и последовательность операций (этапов) предстоящей работы, расстановку  работников и их функции, используемом инструменте и оборудовании, проверить знания у работника (группы работников) о правильных методах использования условных сигналов взаимодействия между работниками;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5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 с каждым членом бригады (вахты), понятны ли ему требования наряда-допуска при выполнении РПО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9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7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3687" y="116632"/>
            <a:ext cx="7092975" cy="4323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опасностей и рисков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459" y="620688"/>
            <a:ext cx="83819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выявить основные опасности и риски, присущие  работам на каждом этапе </a:t>
            </a:r>
            <a:r>
              <a:rPr lang="ru-RU" sz="1100" b="1" kern="0" noProof="0" dirty="0">
                <a:solidFill>
                  <a:srgbClr val="004077"/>
                </a:solidFill>
              </a:rPr>
              <a:t>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(ОР</a:t>
            </a:r>
            <a:r>
              <a:rPr kumimoji="0" lang="ru-RU" sz="110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1,2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и Значки-Подсказки);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 с каждым членом бригады (вахты), как он  может  повлиять на других членов бригады;</a:t>
            </a:r>
          </a:p>
          <a:p>
            <a:pPr marL="171450" marR="0" indent="-171450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Рассказывается  об особенностях кустовой  площадки где проводятся работы, 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используя </a:t>
            </a: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типовые опасные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факторы + учитываются </a:t>
            </a: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сезонные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особенности</a:t>
            </a: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100" b="1" i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проведения работ (очистка территории, кровососущие и т.д.)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обсуди с каждым членом бригады, как он может повлиять на других членов бригады;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выявить дополнительные опасности и риски, связанные с одновременными работами;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выявить скрытые опасности и риски, присущие работам (освещение, погодные условия, усталость, новые работники);</a:t>
            </a:r>
          </a:p>
          <a:p>
            <a:pPr marL="171450" lvl="1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i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выявленные опасности и риски, (в том числе не указанные в «Значках-подсказках»), отмечаются «галочкой» ответственным за безопасное производство работ в соответствующий разделе  «Карты проведения инструктажа перед началом работ», за исключением случаев, когда эта информация отражена в наряде-допуска.</a:t>
            </a: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выявить дополнительные опасности и риски, связанные с одновременными работами;</a:t>
            </a: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Убедиться что  на месте проведения работ нет посторонних </a:t>
            </a:r>
            <a:r>
              <a:rPr lang="ru-RU" sz="11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лиц, не </a:t>
            </a:r>
            <a:r>
              <a:rPr lang="ru-RU" sz="11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осуществляется </a:t>
            </a:r>
            <a:endParaRPr lang="ru-RU" sz="1100" b="1" kern="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71450" lvl="0" indent="-1714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1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движения </a:t>
            </a:r>
            <a:r>
              <a:rPr lang="ru-RU" sz="11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спецтехники.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выявить скрытые опасности и риски, присущие работам (освещение, погодные </a:t>
            </a:r>
          </a:p>
          <a:p>
            <a:pPr marR="0" lvl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условия, усталость, новые работники).</a:t>
            </a:r>
          </a:p>
          <a:p>
            <a:pPr marR="0" lvl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81" y="4832864"/>
            <a:ext cx="593634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Выявленные опасности и риски (в том числе не указанные в «Значках-подсказках»), отмечаются «галочкой» ответственным за безопасное производство работ в соответствующий разделе  «Карточки проведения инструктажа перед началом работ», за исключением случаев, когда эта информация отражена в наряде-допуске.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52636"/>
            <a:ext cx="828278" cy="1188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045032"/>
            <a:ext cx="2304255" cy="2048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5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9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6977" y="12156"/>
            <a:ext cx="7056784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мер по снижению рисков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76258"/>
            <a:ext cx="864023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определить меры безопасности для каждого выявленного риска и опасности;</a:t>
            </a:r>
          </a:p>
          <a:p>
            <a:pPr>
              <a:spcBef>
                <a:spcPts val="1200"/>
              </a:spcBef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 каждому риску, рассказывается в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каких случаях </a:t>
            </a:r>
            <a:r>
              <a:rPr lang="ru-RU" sz="16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ЗАПРЕЩЕНО проводить работу.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kern="0" dirty="0" smtClean="0">
                <a:solidFill>
                  <a:srgbClr val="004077"/>
                </a:solidFill>
              </a:rPr>
              <a:t>о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бсудить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 основные правила безопасности (значки-подсказки);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Рассказать о методике «5 шагов к безопасности»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реальные примеры извлеченных уроков из происшествий;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kern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 учётом сезонности работы, о фактах получения травм при нахождении на кустовой площадке.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и проверить наличие и исправность необходимых средств индивидуальной и коллективной защиты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Применение защитных очков, перчаток  и т.д.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напомнить о наличии у каждого члена бригады: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ПРАВО отказаться от выполнения работ (остановить работу), если соблюсти требование безопасности нет возможности.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5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1896" y="404664"/>
            <a:ext cx="7365290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порядка действий в аварийных и непредвиденных ситуациях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257" y="1196752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возможные аварийные и непредвиденные ситуации и порядок действия при их возникновении;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Рассказать о порядке оповещения (действиях) в случае выявления задымлений, повреждений электрооборудования,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при  проведении работ. В случае нахождения на кустовой площадке сторонних работников (одновременные работы), обсудить возможные аварийные ситуации с их стороны.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проверить наличие, исправность средств связи и порядок работы с ними, в том числе уточнить номера телефонов экстренных служб;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напомнить о схеме информирования о происшествиях.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961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22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5103" y="404664"/>
            <a:ext cx="6948959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Обсуждение действий работников при изменении условий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48780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действия работников при: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перерыве;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изменении условий;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изменения характера работ.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обсудить порядок проведения оценки рисков перед началом работ и в процессе производства работ по методике «5 Шагов»;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обсудить порядок остановки небезопасной работы.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Если будет выявлен факт нарушений на кустовой площадке.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О системе неотвратимости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наказаний. О поощрениях </a:t>
            </a:r>
            <a:r>
              <a:rPr kumimoji="0" lang="ru-RU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безопа</a:t>
            </a:r>
            <a:r>
              <a:rPr lang="ru-RU" b="1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сных</a:t>
            </a:r>
            <a:r>
              <a:rPr lang="ru-RU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действий и т.д.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241" y="0"/>
            <a:ext cx="16954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93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C37A3-843E-4F62-94EB-B9159751E88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695" y="260350"/>
            <a:ext cx="7020967" cy="6070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2" indent="0" defTabSz="91440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Опрос о готовности к выполнению работ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40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437" y="155679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повторно убедится в надлежащем физическом и моральном состоянии работников;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4077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77"/>
                </a:solidFill>
                <a:effectLst/>
                <a:uLnTx/>
                <a:uFillTx/>
              </a:rPr>
              <a:t>убедится, посредством опроса, что каждый работник полностью понимает что, как и когда он делает в течение предстоящей работы.</a:t>
            </a:r>
          </a:p>
        </p:txBody>
      </p:sp>
      <p:pic>
        <p:nvPicPr>
          <p:cNvPr id="6" name="Picture 4" descr="http://dl.mehrad-co.com/src/Gallery/PritablePhoto/Photo/Tools/tools-193-www.mehrad-co.com(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36" y="1379311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l.mehrad-co.com/src/Gallery/PritablePhoto/Photo/Tools/tools-193-www.mehrad-co.com(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95" y="2622574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168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2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3.75053377491406350000E+000&quot;&gt;&lt;m_ppcolschidx val=&quot;0&quot;/&gt;&lt;m_rgb r=&quot;0&quot; g=&quot;6c&quot; b=&quot;b1&quot;/&gt;&lt;/elem&gt;&lt;elem m_fUsage=&quot;3.21651936285260650000E+000&quot;&gt;&lt;m_ppcolschidx val=&quot;0&quot;/&gt;&lt;m_rgb r=&quot;14&quot; g=&quot;43&quot; b=&quot;74&quot;/&gt;&lt;/elem&gt;&lt;elem m_fUsage=&quot;1.25708065884534760000E+000&quot;&gt;&lt;m_ppcolschidx val=&quot;0&quot;/&gt;&lt;m_rgb r=&quot;7b&quot; g=&quot;79&quot; b=&quot;7a&quot;/&gt;&lt;/elem&gt;&lt;elem m_fUsage=&quot;9.52334763302736140000E-001&quot;&gt;&lt;m_ppcolschidx val=&quot;0&quot;/&gt;&lt;m_rgb r=&quot;22&quot; g=&quot;31&quot; b=&quot;55&quot;/&gt;&lt;/elem&gt;&lt;elem m_fUsage=&quot;3.25613925459921520000E-001&quot;&gt;&lt;m_ppcolschidx val=&quot;0&quot;/&gt;&lt;m_rgb r=&quot;32&quot; g=&quot;ad&quot; b=&quot;e5&quot;/&gt;&lt;/elem&gt;&lt;elem m_fUsage=&quot;2.51450635932827130000E-001&quot;&gt;&lt;m_ppcolschidx val=&quot;0&quot;/&gt;&lt;m_rgb r=&quot;9e&quot; g=&quot;d8&quot; b=&quot;f3&quot;/&gt;&lt;/elem&gt;&lt;elem m_fUsage=&quot;2.00082901826618840000E-001&quot;&gt;&lt;m_ppcolschidx val=&quot;0&quot;/&gt;&lt;m_rgb r=&quot;79&quot; g=&quot;97&quot; b=&quot;c5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776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ставка">
  <a:themeElements>
    <a:clrScheme name="Заставка 1">
      <a:dk1>
        <a:srgbClr val="232E52"/>
      </a:dk1>
      <a:lt1>
        <a:srgbClr val="00578F"/>
      </a:lt1>
      <a:dk2>
        <a:srgbClr val="184A7E"/>
      </a:dk2>
      <a:lt2>
        <a:srgbClr val="1F3963"/>
      </a:lt2>
      <a:accent1>
        <a:srgbClr val="C9B2C1"/>
      </a:accent1>
      <a:accent2>
        <a:srgbClr val="CC0000"/>
      </a:accent2>
      <a:accent3>
        <a:srgbClr val="ABB1C0"/>
      </a:accent3>
      <a:accent4>
        <a:srgbClr val="004979"/>
      </a:accent4>
      <a:accent5>
        <a:srgbClr val="E1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Заставка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Заставка 1">
        <a:dk1>
          <a:srgbClr val="232E52"/>
        </a:dk1>
        <a:lt1>
          <a:srgbClr val="00578F"/>
        </a:lt1>
        <a:dk2>
          <a:srgbClr val="184A7E"/>
        </a:dk2>
        <a:lt2>
          <a:srgbClr val="1F3963"/>
        </a:lt2>
        <a:accent1>
          <a:srgbClr val="C9B2C1"/>
        </a:accent1>
        <a:accent2>
          <a:srgbClr val="CC0000"/>
        </a:accent2>
        <a:accent3>
          <a:srgbClr val="ABB1C0"/>
        </a:accent3>
        <a:accent4>
          <a:srgbClr val="004979"/>
        </a:accent4>
        <a:accent5>
          <a:srgbClr val="E1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НГ">
  <a:themeElements>
    <a:clrScheme name="МН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НГ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МН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Н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Н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Шаблон_Славнефть">
  <a:themeElements>
    <a:clrScheme name="Шаблон_Славнефт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Славнефть">
      <a:majorFont>
        <a:latin typeface="Tuhoma"/>
        <a:ea typeface=""/>
        <a:cs typeface=""/>
      </a:majorFont>
      <a:minorFont>
        <a:latin typeface="Tu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_Славнефт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Славнефт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Славнефт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BB504535DA0342B03220D77BF76B95" ma:contentTypeVersion="0" ma:contentTypeDescription="Создание документа." ma:contentTypeScope="" ma:versionID="7897b9d4d73e00df1970ebf14b95d2f0">
  <xsd:schema xmlns:xsd="http://www.w3.org/2001/XMLSchema" xmlns:p="http://schemas.microsoft.com/office/2006/metadata/properties" targetNamespace="http://schemas.microsoft.com/office/2006/metadata/properties" ma:root="true" ma:fieldsID="bfc036f14e5cbb5c36f5d21ea8acc9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0D405-84D6-4A49-9C4D-3D770F038050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92D0A2-2238-476A-9C56-BF3198AEE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9014365-ADD4-47CC-BD73-E560899A0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ДЗО добыча</Template>
  <TotalTime>53270</TotalTime>
  <Words>1518</Words>
  <Application>Microsoft Office PowerPoint</Application>
  <PresentationFormat>Экран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13</vt:i4>
      </vt:variant>
    </vt:vector>
  </HeadingPairs>
  <TitlesOfParts>
    <vt:vector size="34" baseType="lpstr"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МНГ</vt:lpstr>
      <vt:lpstr>Шаблон_Славнефть</vt:lpstr>
      <vt:lpstr>1_Шаблон_Славнефть</vt:lpstr>
      <vt:lpstr>1_МНГ</vt:lpstr>
      <vt:lpstr>2_Шаблон_Славнефть</vt:lpstr>
      <vt:lpstr>Заставка</vt:lpstr>
      <vt:lpstr>2_МНГ</vt:lpstr>
      <vt:lpstr>6_Специальное оформление</vt:lpstr>
      <vt:lpstr>3_Шаблон_Славнефть</vt:lpstr>
      <vt:lpstr>7_Специальное оформление</vt:lpstr>
      <vt:lpstr>3_МНГ</vt:lpstr>
      <vt:lpstr>4_МНГ</vt:lpstr>
      <vt:lpstr>16_МНГ</vt:lpstr>
      <vt:lpstr>5_МНГ</vt:lpstr>
      <vt:lpstr>6_МНГ</vt:lpstr>
      <vt:lpstr>  Проведение интерактивного инструктажа перед началом работ с работниками подрядных организаций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brusentsev.ob</dc:creator>
  <cp:lastModifiedBy>021703</cp:lastModifiedBy>
  <cp:revision>2864</cp:revision>
  <cp:lastPrinted>2017-06-01T14:50:53Z</cp:lastPrinted>
  <dcterms:created xsi:type="dcterms:W3CDTF">2012-04-05T12:01:11Z</dcterms:created>
  <dcterms:modified xsi:type="dcterms:W3CDTF">2018-07-12T04:56:06Z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0x010100C9BB504535DA0342B03220D77BF76B95</vt:lpwstr>
  </property>
</Properties>
</file>